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297322-0D1E-4AA6-8F81-30583C628B0C}">
  <a:tblStyle styleId="{9D297322-0D1E-4AA6-8F81-30583C628B0C}" styleName="Table_0">
    <a:wholeTbl>
      <a:tcTxStyle b="off" i="off">
        <a:font>
          <a:latin typeface="Helvetica Neue"/>
          <a:ea typeface="Helvetica Neue"/>
          <a:cs typeface="Helvetica Neue"/>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12700">
              <a:solidFill>
                <a:srgbClr val="000000"/>
              </a:solidFill>
              <a:prstDash val="dashDot"/>
              <a:round/>
              <a:headEnd len="sm" w="sm" type="none"/>
              <a:tailEnd len="sm" w="sm" type="none"/>
            </a:ln>
          </a:top>
          <a:bottom>
            <a:ln cap="flat" cmpd="sng" w="12700">
              <a:solidFill>
                <a:srgbClr val="000000"/>
              </a:solidFill>
              <a:prstDash val="dashDot"/>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wholeTbl>
    <a:band1H>
      <a:tcTxStyle/>
    </a:band1H>
    <a:band2H>
      <a:tcTxStyle b="off" i="off"/>
      <a:tcStyle>
        <a:fill>
          <a:solidFill>
            <a:srgbClr val="EDEEEE"/>
          </a:solidFill>
        </a:fill>
      </a:tcStyle>
    </a:band2H>
    <a:band1V>
      <a:tcTxStyle/>
    </a:band1V>
    <a:band2V>
      <a:tcTxStyle/>
    </a:band2V>
    <a:lastCol>
      <a:tcTxStyle/>
    </a:lastCol>
    <a:firstCol>
      <a:tcTxStyle b="on"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dashDot"/>
              <a:round/>
              <a:headEnd len="sm" w="sm" type="none"/>
              <a:tailEnd len="sm" w="sm" type="none"/>
            </a:ln>
          </a:top>
          <a:bottom>
            <a:ln cap="flat" cmpd="sng" w="12700">
              <a:solidFill>
                <a:srgbClr val="000000"/>
              </a:solidFill>
              <a:prstDash val="dashDot"/>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12700">
              <a:solidFill>
                <a:srgbClr val="000000"/>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Neue"/>
          <a:ea typeface="Helvetica Neue"/>
          <a:cs typeface="Helvetica Neue"/>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firstRow>
    <a:neCell>
      <a:tcTxStyle/>
    </a:neCell>
    <a:nwCell>
      <a:tcTxStyle/>
    </a:nwCell>
  </a:tblStyle>
  <a:tblStyle styleId="{6941D6B3-DE2C-4A14-9F5E-4C0FC1689244}" styleName="Table_1">
    <a:wholeTbl>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76B9"/>
          </a:solidFill>
        </a:fill>
      </a:tcStyle>
    </a:firstCol>
    <a:lastRow>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a:seCell>
    <a:swCell>
      <a:tcTxStyle/>
    </a:swCell>
    <a:firstRow>
      <a:tcTxStyle b="on" i="off">
        <a:font>
          <a:latin typeface="Helvetica Neue"/>
          <a:ea typeface="Helvetica Neue"/>
          <a:cs typeface="Helvetica Neue"/>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4C7F"/>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158ae44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158ae44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dee7eae9_1_1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a9dee7eae9_1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9dee7eae9_1_1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a9dee7eae9_1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9dee7eae9_1_2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a9dee7eae9_1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9dee7eae9_1_2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a9dee7eae9_1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9dee7eae9_1_3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a9dee7eae9_1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a9dee7eae9_1_3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a9dee7eae9_1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9dee7eae9_1_3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a9dee7eae9_1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a9dee7eae9_1_3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a9dee7eae9_1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9dee7eae9_1_3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a9dee7eae9_1_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a9dee7eae9_1_3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a9dee7eae9_1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9dee7ea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a9dee7ea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dee7eae9_1_3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a9dee7eae9_1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9dee7eae9_1_3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a9dee7eae9_1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a9dee7eae9_1_3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a9dee7eae9_1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9dee7eae9_1_3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a9dee7eae9_1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a9dee7eae9_1_4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a9dee7eae9_1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9dee7eae9_1_4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a9dee7eae9_1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9dee7eae9_1_4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a9dee7eae9_1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9dee7eae9_1_4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a9dee7eae9_1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a9dee7eae9_1_4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a9dee7eae9_1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9dee7eae9_1_4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a9dee7eae9_1_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a5aac99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a5aac99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a9dee7eae9_1_4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a9dee7eae9_1_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a9dee7eae9_1_4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a9dee7eae9_1_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a9dee7eae9_1_4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a9dee7eae9_1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a9dee7eae9_1_4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a9dee7eae9_1_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a9dee7eae9_1_4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a9dee7eae9_1_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a9dee7eae9_1_4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a9dee7eae9_1_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9dee7eae9_1_4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a9dee7eae9_1_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9dee7eae9_1_5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a9dee7eae9_1_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9dee7eae9_1_5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a9dee7eae9_1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9dee7eae9_1_5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a9dee7eae9_1_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9dee7eae9_1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9dee7eae9_1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9dee7eae9_1_6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a9dee7eae9_1_6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a9dee7eae9_1_6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a9dee7eae9_1_6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a9dee7eae9_1_6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a9dee7eae9_1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a9dee7eae9_1_6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a9dee7eae9_1_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9dee7eae9_1_6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ga9dee7eae9_1_6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a9dee7eae9_1_6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a9dee7eae9_1_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a9dee7eae9_1_6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a9dee7eae9_1_6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a9dee7eae9_1_7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a9dee7eae9_1_7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a9dee7eae9_1_7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a9dee7eae9_1_7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a9dee7eae9_1_7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a9dee7eae9_1_7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a9dee7eae9_1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a9dee7eae9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a9dee7eae9_1_7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a9dee7eae9_1_7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a9dee7eae9_1_7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a9dee7eae9_1_7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9dee7eae9_1_7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a9dee7eae9_1_7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9dee7eae9_1_7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a9dee7eae9_1_7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a9dee7eae9_1_8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a9dee7eae9_1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a9dee7eae9_1_7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ga9dee7eae9_1_7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a9dee7eae9_1_9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a9dee7eae9_1_9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a9dee7eae9_1_9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ga9dee7eae9_1_9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a9dee7eae9_1_9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ga9dee7eae9_1_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e6c472caff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2e6c472caf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9dee7eae9_1_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a9dee7eae9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a9dee7eae9_1_9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a9dee7eae9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a9dee7eae9_1_9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a9dee7eae9_1_9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a9dee7eae9_1_9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a9dee7eae9_1_9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a9dee7eae9_1_9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a9dee7eae9_1_9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9dee7eae9_1_9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a9dee7eae9_1_9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a9dee7eae9_1_9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ga9dee7eae9_1_9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9dee7eae9_1_9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ga9dee7eae9_1_9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e56187e4e1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2e56187e4e1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9dee7eae9_1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a9dee7eae9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9dee7eae9_1_1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a9dee7eae9_1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9dee7eae9_1_1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a9dee7eae9_1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F3F3F3"/>
        </a:solid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52" name="Google Shape;52;p13"/>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rgbClr val="F3F3F3"/>
        </a:solidFill>
      </p:bgPr>
    </p:bg>
    <p:spTree>
      <p:nvGrpSpPr>
        <p:cNvPr id="53" name="Shape 53"/>
        <p:cNvGrpSpPr/>
        <p:nvPr/>
      </p:nvGrpSpPr>
      <p:grpSpPr>
        <a:xfrm>
          <a:off x="0" y="0"/>
          <a:ext cx="0" cy="0"/>
          <a:chOff x="0" y="0"/>
          <a:chExt cx="0" cy="0"/>
        </a:xfrm>
      </p:grpSpPr>
      <p:sp>
        <p:nvSpPr>
          <p:cNvPr id="54" name="Google Shape;54;p14"/>
          <p:cNvSpPr/>
          <p:nvPr/>
        </p:nvSpPr>
        <p:spPr>
          <a:xfrm>
            <a:off x="1464755" y="1059200"/>
            <a:ext cx="6214500" cy="27186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56" name="Google Shape;56;p14"/>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57" name="Google Shape;57;p14"/>
          <p:cNvSpPr/>
          <p:nvPr/>
        </p:nvSpPr>
        <p:spPr>
          <a:xfrm>
            <a:off x="1555780" y="983325"/>
            <a:ext cx="6214500" cy="27186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_2">
    <p:bg>
      <p:bgPr>
        <a:solidFill>
          <a:srgbClr val="F3F3F3"/>
        </a:solid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rgbClr val="F3F3F3"/>
              </a:buClr>
              <a:buSzPts val="1200"/>
              <a:buNone/>
              <a:defRPr b="0" sz="1200">
                <a:solidFill>
                  <a:srgbClr val="F3F3F3"/>
                </a:solidFill>
              </a:defRPr>
            </a:lvl2pPr>
            <a:lvl3pPr lvl="2" rtl="0">
              <a:spcBef>
                <a:spcPts val="0"/>
              </a:spcBef>
              <a:spcAft>
                <a:spcPts val="0"/>
              </a:spcAft>
              <a:buClr>
                <a:srgbClr val="F3F3F3"/>
              </a:buClr>
              <a:buSzPts val="1200"/>
              <a:buNone/>
              <a:defRPr b="0" sz="1200">
                <a:solidFill>
                  <a:srgbClr val="F3F3F3"/>
                </a:solidFill>
              </a:defRPr>
            </a:lvl3pPr>
            <a:lvl4pPr lvl="3" rtl="0">
              <a:spcBef>
                <a:spcPts val="0"/>
              </a:spcBef>
              <a:spcAft>
                <a:spcPts val="0"/>
              </a:spcAft>
              <a:buClr>
                <a:srgbClr val="F3F3F3"/>
              </a:buClr>
              <a:buSzPts val="1200"/>
              <a:buNone/>
              <a:defRPr b="0" sz="1200">
                <a:solidFill>
                  <a:srgbClr val="F3F3F3"/>
                </a:solidFill>
              </a:defRPr>
            </a:lvl4pPr>
            <a:lvl5pPr lvl="4" rtl="0">
              <a:spcBef>
                <a:spcPts val="0"/>
              </a:spcBef>
              <a:spcAft>
                <a:spcPts val="0"/>
              </a:spcAft>
              <a:buClr>
                <a:srgbClr val="F3F3F3"/>
              </a:buClr>
              <a:buSzPts val="1200"/>
              <a:buNone/>
              <a:defRPr b="0" sz="1200">
                <a:solidFill>
                  <a:srgbClr val="F3F3F3"/>
                </a:solidFill>
              </a:defRPr>
            </a:lvl5pPr>
            <a:lvl6pPr lvl="5" rtl="0">
              <a:spcBef>
                <a:spcPts val="0"/>
              </a:spcBef>
              <a:spcAft>
                <a:spcPts val="0"/>
              </a:spcAft>
              <a:buClr>
                <a:srgbClr val="F3F3F3"/>
              </a:buClr>
              <a:buSzPts val="1200"/>
              <a:buNone/>
              <a:defRPr b="0" sz="1200">
                <a:solidFill>
                  <a:srgbClr val="F3F3F3"/>
                </a:solidFill>
              </a:defRPr>
            </a:lvl6pPr>
            <a:lvl7pPr lvl="6" rtl="0">
              <a:spcBef>
                <a:spcPts val="0"/>
              </a:spcBef>
              <a:spcAft>
                <a:spcPts val="0"/>
              </a:spcAft>
              <a:buClr>
                <a:srgbClr val="F3F3F3"/>
              </a:buClr>
              <a:buSzPts val="1200"/>
              <a:buNone/>
              <a:defRPr b="0" sz="1200">
                <a:solidFill>
                  <a:srgbClr val="F3F3F3"/>
                </a:solidFill>
              </a:defRPr>
            </a:lvl7pPr>
            <a:lvl8pPr lvl="7" rtl="0">
              <a:spcBef>
                <a:spcPts val="0"/>
              </a:spcBef>
              <a:spcAft>
                <a:spcPts val="0"/>
              </a:spcAft>
              <a:buClr>
                <a:srgbClr val="F3F3F3"/>
              </a:buClr>
              <a:buSzPts val="1200"/>
              <a:buNone/>
              <a:defRPr b="0" sz="1200">
                <a:solidFill>
                  <a:srgbClr val="F3F3F3"/>
                </a:solidFill>
              </a:defRPr>
            </a:lvl8pPr>
            <a:lvl9pPr lvl="8" rtl="0">
              <a:spcBef>
                <a:spcPts val="0"/>
              </a:spcBef>
              <a:spcAft>
                <a:spcPts val="0"/>
              </a:spcAft>
              <a:buClr>
                <a:srgbClr val="F3F3F3"/>
              </a:buClr>
              <a:buSzPts val="1200"/>
              <a:buNone/>
              <a:defRPr b="0" sz="1200">
                <a:solidFill>
                  <a:srgbClr val="F3F3F3"/>
                </a:solidFill>
              </a:defRPr>
            </a:lvl9pPr>
          </a:lstStyle>
          <a:p/>
        </p:txBody>
      </p:sp>
      <p:sp>
        <p:nvSpPr>
          <p:cNvPr id="60" name="Google Shape;60;p15"/>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rgbClr val="F3F3F3"/>
              </a:buClr>
              <a:buSzPts val="1200"/>
              <a:buNone/>
              <a:defRPr b="0" sz="1200">
                <a:solidFill>
                  <a:srgbClr val="F3F3F3"/>
                </a:solidFill>
              </a:defRPr>
            </a:lvl2pPr>
            <a:lvl3pPr lvl="2" rtl="0">
              <a:spcBef>
                <a:spcPts val="0"/>
              </a:spcBef>
              <a:spcAft>
                <a:spcPts val="0"/>
              </a:spcAft>
              <a:buClr>
                <a:srgbClr val="F3F3F3"/>
              </a:buClr>
              <a:buSzPts val="1200"/>
              <a:buNone/>
              <a:defRPr b="0" sz="1200">
                <a:solidFill>
                  <a:srgbClr val="F3F3F3"/>
                </a:solidFill>
              </a:defRPr>
            </a:lvl3pPr>
            <a:lvl4pPr lvl="3" rtl="0">
              <a:spcBef>
                <a:spcPts val="0"/>
              </a:spcBef>
              <a:spcAft>
                <a:spcPts val="0"/>
              </a:spcAft>
              <a:buClr>
                <a:srgbClr val="F3F3F3"/>
              </a:buClr>
              <a:buSzPts val="1200"/>
              <a:buNone/>
              <a:defRPr b="0" sz="1200">
                <a:solidFill>
                  <a:srgbClr val="F3F3F3"/>
                </a:solidFill>
              </a:defRPr>
            </a:lvl4pPr>
            <a:lvl5pPr lvl="4" rtl="0">
              <a:spcBef>
                <a:spcPts val="0"/>
              </a:spcBef>
              <a:spcAft>
                <a:spcPts val="0"/>
              </a:spcAft>
              <a:buClr>
                <a:srgbClr val="F3F3F3"/>
              </a:buClr>
              <a:buSzPts val="1200"/>
              <a:buNone/>
              <a:defRPr b="0" sz="1200">
                <a:solidFill>
                  <a:srgbClr val="F3F3F3"/>
                </a:solidFill>
              </a:defRPr>
            </a:lvl5pPr>
            <a:lvl6pPr lvl="5" rtl="0">
              <a:spcBef>
                <a:spcPts val="0"/>
              </a:spcBef>
              <a:spcAft>
                <a:spcPts val="0"/>
              </a:spcAft>
              <a:buClr>
                <a:srgbClr val="F3F3F3"/>
              </a:buClr>
              <a:buSzPts val="1200"/>
              <a:buNone/>
              <a:defRPr b="0" sz="1200">
                <a:solidFill>
                  <a:srgbClr val="F3F3F3"/>
                </a:solidFill>
              </a:defRPr>
            </a:lvl6pPr>
            <a:lvl7pPr lvl="6" rtl="0">
              <a:spcBef>
                <a:spcPts val="0"/>
              </a:spcBef>
              <a:spcAft>
                <a:spcPts val="0"/>
              </a:spcAft>
              <a:buClr>
                <a:srgbClr val="F3F3F3"/>
              </a:buClr>
              <a:buSzPts val="1200"/>
              <a:buNone/>
              <a:defRPr b="0" sz="1200">
                <a:solidFill>
                  <a:srgbClr val="F3F3F3"/>
                </a:solidFill>
              </a:defRPr>
            </a:lvl7pPr>
            <a:lvl8pPr lvl="7" rtl="0">
              <a:spcBef>
                <a:spcPts val="0"/>
              </a:spcBef>
              <a:spcAft>
                <a:spcPts val="0"/>
              </a:spcAft>
              <a:buClr>
                <a:srgbClr val="F3F3F3"/>
              </a:buClr>
              <a:buSzPts val="1200"/>
              <a:buNone/>
              <a:defRPr b="0" sz="1200">
                <a:solidFill>
                  <a:srgbClr val="F3F3F3"/>
                </a:solidFill>
              </a:defRPr>
            </a:lvl8pPr>
            <a:lvl9pPr lvl="8" rtl="0">
              <a:spcBef>
                <a:spcPts val="0"/>
              </a:spcBef>
              <a:spcAft>
                <a:spcPts val="0"/>
              </a:spcAft>
              <a:buClr>
                <a:srgbClr val="F3F3F3"/>
              </a:buClr>
              <a:buSzPts val="1200"/>
              <a:buNone/>
              <a:defRPr b="0" sz="1200">
                <a:solidFill>
                  <a:srgbClr val="F3F3F3"/>
                </a:solidFill>
              </a:defRPr>
            </a:lvl9pPr>
          </a:lstStyle>
          <a:p/>
        </p:txBody>
      </p:sp>
      <p:sp>
        <p:nvSpPr>
          <p:cNvPr id="61" name="Google Shape;61;p15"/>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rgbClr val="F3F3F3"/>
              </a:buClr>
              <a:buSzPts val="1200"/>
              <a:buNone/>
              <a:defRPr b="0" sz="1200">
                <a:solidFill>
                  <a:srgbClr val="F3F3F3"/>
                </a:solidFill>
              </a:defRPr>
            </a:lvl2pPr>
            <a:lvl3pPr lvl="2" rtl="0">
              <a:spcBef>
                <a:spcPts val="0"/>
              </a:spcBef>
              <a:spcAft>
                <a:spcPts val="0"/>
              </a:spcAft>
              <a:buClr>
                <a:srgbClr val="F3F3F3"/>
              </a:buClr>
              <a:buSzPts val="1200"/>
              <a:buNone/>
              <a:defRPr b="0" sz="1200">
                <a:solidFill>
                  <a:srgbClr val="F3F3F3"/>
                </a:solidFill>
              </a:defRPr>
            </a:lvl3pPr>
            <a:lvl4pPr lvl="3" rtl="0">
              <a:spcBef>
                <a:spcPts val="0"/>
              </a:spcBef>
              <a:spcAft>
                <a:spcPts val="0"/>
              </a:spcAft>
              <a:buClr>
                <a:srgbClr val="F3F3F3"/>
              </a:buClr>
              <a:buSzPts val="1200"/>
              <a:buNone/>
              <a:defRPr b="0" sz="1200">
                <a:solidFill>
                  <a:srgbClr val="F3F3F3"/>
                </a:solidFill>
              </a:defRPr>
            </a:lvl4pPr>
            <a:lvl5pPr lvl="4" rtl="0">
              <a:spcBef>
                <a:spcPts val="0"/>
              </a:spcBef>
              <a:spcAft>
                <a:spcPts val="0"/>
              </a:spcAft>
              <a:buClr>
                <a:srgbClr val="F3F3F3"/>
              </a:buClr>
              <a:buSzPts val="1200"/>
              <a:buNone/>
              <a:defRPr b="0" sz="1200">
                <a:solidFill>
                  <a:srgbClr val="F3F3F3"/>
                </a:solidFill>
              </a:defRPr>
            </a:lvl5pPr>
            <a:lvl6pPr lvl="5" rtl="0">
              <a:spcBef>
                <a:spcPts val="0"/>
              </a:spcBef>
              <a:spcAft>
                <a:spcPts val="0"/>
              </a:spcAft>
              <a:buClr>
                <a:srgbClr val="F3F3F3"/>
              </a:buClr>
              <a:buSzPts val="1200"/>
              <a:buNone/>
              <a:defRPr b="0" sz="1200">
                <a:solidFill>
                  <a:srgbClr val="F3F3F3"/>
                </a:solidFill>
              </a:defRPr>
            </a:lvl6pPr>
            <a:lvl7pPr lvl="6" rtl="0">
              <a:spcBef>
                <a:spcPts val="0"/>
              </a:spcBef>
              <a:spcAft>
                <a:spcPts val="0"/>
              </a:spcAft>
              <a:buClr>
                <a:srgbClr val="F3F3F3"/>
              </a:buClr>
              <a:buSzPts val="1200"/>
              <a:buNone/>
              <a:defRPr b="0" sz="1200">
                <a:solidFill>
                  <a:srgbClr val="F3F3F3"/>
                </a:solidFill>
              </a:defRPr>
            </a:lvl7pPr>
            <a:lvl8pPr lvl="7" rtl="0">
              <a:spcBef>
                <a:spcPts val="0"/>
              </a:spcBef>
              <a:spcAft>
                <a:spcPts val="0"/>
              </a:spcAft>
              <a:buClr>
                <a:srgbClr val="F3F3F3"/>
              </a:buClr>
              <a:buSzPts val="1200"/>
              <a:buNone/>
              <a:defRPr b="0" sz="1200">
                <a:solidFill>
                  <a:srgbClr val="F3F3F3"/>
                </a:solidFill>
              </a:defRPr>
            </a:lvl8pPr>
            <a:lvl9pPr lvl="8" rtl="0">
              <a:spcBef>
                <a:spcPts val="0"/>
              </a:spcBef>
              <a:spcAft>
                <a:spcPts val="0"/>
              </a:spcAft>
              <a:buClr>
                <a:srgbClr val="F3F3F3"/>
              </a:buClr>
              <a:buSzPts val="1200"/>
              <a:buNone/>
              <a:defRPr b="0" sz="1200">
                <a:solidFill>
                  <a:srgbClr val="F3F3F3"/>
                </a:solidFill>
              </a:defRPr>
            </a:lvl9pPr>
          </a:lstStyle>
          <a:p/>
        </p:txBody>
      </p:sp>
      <p:sp>
        <p:nvSpPr>
          <p:cNvPr id="62" name="Google Shape;62;p15"/>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rgbClr val="F3F3F3"/>
              </a:buClr>
              <a:buSzPts val="1200"/>
              <a:buNone/>
              <a:defRPr b="0" sz="1200">
                <a:solidFill>
                  <a:srgbClr val="F3F3F3"/>
                </a:solidFill>
              </a:defRPr>
            </a:lvl2pPr>
            <a:lvl3pPr lvl="2" rtl="0">
              <a:spcBef>
                <a:spcPts val="0"/>
              </a:spcBef>
              <a:spcAft>
                <a:spcPts val="0"/>
              </a:spcAft>
              <a:buClr>
                <a:srgbClr val="F3F3F3"/>
              </a:buClr>
              <a:buSzPts val="1200"/>
              <a:buNone/>
              <a:defRPr b="0" sz="1200">
                <a:solidFill>
                  <a:srgbClr val="F3F3F3"/>
                </a:solidFill>
              </a:defRPr>
            </a:lvl3pPr>
            <a:lvl4pPr lvl="3" rtl="0">
              <a:spcBef>
                <a:spcPts val="0"/>
              </a:spcBef>
              <a:spcAft>
                <a:spcPts val="0"/>
              </a:spcAft>
              <a:buClr>
                <a:srgbClr val="F3F3F3"/>
              </a:buClr>
              <a:buSzPts val="1200"/>
              <a:buNone/>
              <a:defRPr b="0" sz="1200">
                <a:solidFill>
                  <a:srgbClr val="F3F3F3"/>
                </a:solidFill>
              </a:defRPr>
            </a:lvl4pPr>
            <a:lvl5pPr lvl="4" rtl="0">
              <a:spcBef>
                <a:spcPts val="0"/>
              </a:spcBef>
              <a:spcAft>
                <a:spcPts val="0"/>
              </a:spcAft>
              <a:buClr>
                <a:srgbClr val="F3F3F3"/>
              </a:buClr>
              <a:buSzPts val="1200"/>
              <a:buNone/>
              <a:defRPr b="0" sz="1200">
                <a:solidFill>
                  <a:srgbClr val="F3F3F3"/>
                </a:solidFill>
              </a:defRPr>
            </a:lvl5pPr>
            <a:lvl6pPr lvl="5" rtl="0">
              <a:spcBef>
                <a:spcPts val="0"/>
              </a:spcBef>
              <a:spcAft>
                <a:spcPts val="0"/>
              </a:spcAft>
              <a:buClr>
                <a:srgbClr val="F3F3F3"/>
              </a:buClr>
              <a:buSzPts val="1200"/>
              <a:buNone/>
              <a:defRPr b="0" sz="1200">
                <a:solidFill>
                  <a:srgbClr val="F3F3F3"/>
                </a:solidFill>
              </a:defRPr>
            </a:lvl6pPr>
            <a:lvl7pPr lvl="6" rtl="0">
              <a:spcBef>
                <a:spcPts val="0"/>
              </a:spcBef>
              <a:spcAft>
                <a:spcPts val="0"/>
              </a:spcAft>
              <a:buClr>
                <a:srgbClr val="F3F3F3"/>
              </a:buClr>
              <a:buSzPts val="1200"/>
              <a:buNone/>
              <a:defRPr b="0" sz="1200">
                <a:solidFill>
                  <a:srgbClr val="F3F3F3"/>
                </a:solidFill>
              </a:defRPr>
            </a:lvl7pPr>
            <a:lvl8pPr lvl="7" rtl="0">
              <a:spcBef>
                <a:spcPts val="0"/>
              </a:spcBef>
              <a:spcAft>
                <a:spcPts val="0"/>
              </a:spcAft>
              <a:buClr>
                <a:srgbClr val="F3F3F3"/>
              </a:buClr>
              <a:buSzPts val="1200"/>
              <a:buNone/>
              <a:defRPr b="0" sz="1200">
                <a:solidFill>
                  <a:srgbClr val="F3F3F3"/>
                </a:solidFill>
              </a:defRPr>
            </a:lvl8pPr>
            <a:lvl9pPr lvl="8" rtl="0">
              <a:spcBef>
                <a:spcPts val="0"/>
              </a:spcBef>
              <a:spcAft>
                <a:spcPts val="0"/>
              </a:spcAft>
              <a:buClr>
                <a:srgbClr val="F3F3F3"/>
              </a:buClr>
              <a:buSzPts val="1200"/>
              <a:buNone/>
              <a:defRPr b="0" sz="1200">
                <a:solidFill>
                  <a:srgbClr val="F3F3F3"/>
                </a:solidFill>
              </a:defRPr>
            </a:lvl9pPr>
          </a:lstStyle>
          <a:p/>
        </p:txBody>
      </p:sp>
      <p:sp>
        <p:nvSpPr>
          <p:cNvPr id="63" name="Google Shape;63;p15"/>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p:txBody>
      </p:sp>
      <p:sp>
        <p:nvSpPr>
          <p:cNvPr id="64" name="Google Shape;64;p15"/>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65" name="Google Shape;65;p15"/>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p:txBody>
      </p:sp>
      <p:sp>
        <p:nvSpPr>
          <p:cNvPr id="66" name="Google Shape;66;p15"/>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rgbClr val="F3F3F3"/>
        </a:solidFill>
      </p:bgPr>
    </p:bg>
    <p:spTree>
      <p:nvGrpSpPr>
        <p:cNvPr id="67" name="Shape 67"/>
        <p:cNvGrpSpPr/>
        <p:nvPr/>
      </p:nvGrpSpPr>
      <p:grpSpPr>
        <a:xfrm>
          <a:off x="0" y="0"/>
          <a:ext cx="0" cy="0"/>
          <a:chOff x="0" y="0"/>
          <a:chExt cx="0" cy="0"/>
        </a:xfrm>
      </p:grpSpPr>
      <p:sp>
        <p:nvSpPr>
          <p:cNvPr id="68" name="Google Shape;68;p16"/>
          <p:cNvSpPr/>
          <p:nvPr/>
        </p:nvSpPr>
        <p:spPr>
          <a:xfrm>
            <a:off x="357150" y="876231"/>
            <a:ext cx="3715500" cy="34884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p:txBody>
      </p:sp>
      <p:sp>
        <p:nvSpPr>
          <p:cNvPr id="70" name="Google Shape;70;p16"/>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p:txBody>
      </p:sp>
      <p:sp>
        <p:nvSpPr>
          <p:cNvPr id="71" name="Google Shape;71;p16"/>
          <p:cNvSpPr/>
          <p:nvPr/>
        </p:nvSpPr>
        <p:spPr>
          <a:xfrm>
            <a:off x="411569" y="778875"/>
            <a:ext cx="3715500" cy="34884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rgbClr val="F3F3F3"/>
        </a:solidFill>
      </p:bgPr>
    </p:bg>
    <p:spTree>
      <p:nvGrpSpPr>
        <p:cNvPr id="72" name="Shape 72"/>
        <p:cNvGrpSpPr/>
        <p:nvPr/>
      </p:nvGrpSpPr>
      <p:grpSpPr>
        <a:xfrm>
          <a:off x="0" y="0"/>
          <a:ext cx="0" cy="0"/>
          <a:chOff x="0" y="0"/>
          <a:chExt cx="0" cy="0"/>
        </a:xfrm>
      </p:grpSpPr>
      <p:sp>
        <p:nvSpPr>
          <p:cNvPr id="73" name="Google Shape;73;p17"/>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76" name="Google Shape;76;p17"/>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부제">
  <p:cSld name="TITLE_1">
    <p:spTree>
      <p:nvGrpSpPr>
        <p:cNvPr id="77" name="Shape 77"/>
        <p:cNvGrpSpPr/>
        <p:nvPr/>
      </p:nvGrpSpPr>
      <p:grpSpPr>
        <a:xfrm>
          <a:off x="0" y="0"/>
          <a:ext cx="0" cy="0"/>
          <a:chOff x="0" y="0"/>
          <a:chExt cx="0" cy="0"/>
        </a:xfrm>
      </p:grpSpPr>
      <p:sp>
        <p:nvSpPr>
          <p:cNvPr id="78" name="Google Shape;78;p18"/>
          <p:cNvSpPr txBox="1"/>
          <p:nvPr>
            <p:ph type="title"/>
          </p:nvPr>
        </p:nvSpPr>
        <p:spPr>
          <a:xfrm>
            <a:off x="892969" y="863947"/>
            <a:ext cx="7358100" cy="1741200"/>
          </a:xfrm>
          <a:prstGeom prst="rect">
            <a:avLst/>
          </a:prstGeom>
          <a:noFill/>
          <a:ln>
            <a:noFill/>
          </a:ln>
        </p:spPr>
        <p:txBody>
          <a:bodyPr anchorCtr="0" anchor="b"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79" name="Google Shape;79;p18"/>
          <p:cNvSpPr txBox="1"/>
          <p:nvPr>
            <p:ph idx="1" type="body"/>
          </p:nvPr>
        </p:nvSpPr>
        <p:spPr>
          <a:xfrm>
            <a:off x="892969" y="2658814"/>
            <a:ext cx="7358100" cy="5961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400"/>
              <a:buFont typeface="Helvetica Neue"/>
              <a:buNone/>
              <a:defRPr sz="2400"/>
            </a:lvl1pPr>
            <a:lvl2pPr indent="-228600" lvl="1" marL="914400" rtl="0" algn="ctr">
              <a:lnSpc>
                <a:spcPct val="100000"/>
              </a:lnSpc>
              <a:spcBef>
                <a:spcPts val="0"/>
              </a:spcBef>
              <a:spcAft>
                <a:spcPts val="0"/>
              </a:spcAft>
              <a:buClr>
                <a:srgbClr val="000000"/>
              </a:buClr>
              <a:buSzPts val="2400"/>
              <a:buFont typeface="Helvetica Neue"/>
              <a:buNone/>
              <a:defRPr sz="2400"/>
            </a:lvl2pPr>
            <a:lvl3pPr indent="-228600" lvl="2" marL="1371600" rtl="0" algn="ctr">
              <a:lnSpc>
                <a:spcPct val="100000"/>
              </a:lnSpc>
              <a:spcBef>
                <a:spcPts val="0"/>
              </a:spcBef>
              <a:spcAft>
                <a:spcPts val="0"/>
              </a:spcAft>
              <a:buClr>
                <a:srgbClr val="000000"/>
              </a:buClr>
              <a:buSzPts val="2400"/>
              <a:buFont typeface="Helvetica Neue"/>
              <a:buNone/>
              <a:defRPr sz="2400"/>
            </a:lvl3pPr>
            <a:lvl4pPr indent="-228600" lvl="3" marL="1828800" rtl="0" algn="ctr">
              <a:lnSpc>
                <a:spcPct val="100000"/>
              </a:lnSpc>
              <a:spcBef>
                <a:spcPts val="0"/>
              </a:spcBef>
              <a:spcAft>
                <a:spcPts val="0"/>
              </a:spcAft>
              <a:buClr>
                <a:srgbClr val="000000"/>
              </a:buClr>
              <a:buSzPts val="2400"/>
              <a:buFont typeface="Helvetica Neue"/>
              <a:buNone/>
              <a:defRPr sz="2400"/>
            </a:lvl4pPr>
            <a:lvl5pPr indent="-228600" lvl="4" marL="2286000" rtl="0" algn="ctr">
              <a:lnSpc>
                <a:spcPct val="100000"/>
              </a:lnSpc>
              <a:spcBef>
                <a:spcPts val="0"/>
              </a:spcBef>
              <a:spcAft>
                <a:spcPts val="0"/>
              </a:spcAft>
              <a:buClr>
                <a:srgbClr val="000000"/>
              </a:buClr>
              <a:buSzPts val="2400"/>
              <a:buFont typeface="Helvetica Neue"/>
              <a:buNone/>
              <a:defRPr sz="24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80" name="Google Shape;80;p18"/>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ko"/>
              <a:t>‹#›</a:t>
            </a:fld>
            <a:endParaRPr>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부제 1">
  <p:cSld name="TITLE_2">
    <p:spTree>
      <p:nvGrpSpPr>
        <p:cNvPr id="81" name="Shape 81"/>
        <p:cNvGrpSpPr/>
        <p:nvPr/>
      </p:nvGrpSpPr>
      <p:grpSpPr>
        <a:xfrm>
          <a:off x="0" y="0"/>
          <a:ext cx="0" cy="0"/>
          <a:chOff x="0" y="0"/>
          <a:chExt cx="0" cy="0"/>
        </a:xfrm>
      </p:grpSpPr>
      <p:sp>
        <p:nvSpPr>
          <p:cNvPr id="82" name="Google Shape;82;p19"/>
          <p:cNvSpPr txBox="1"/>
          <p:nvPr>
            <p:ph type="title"/>
          </p:nvPr>
        </p:nvSpPr>
        <p:spPr>
          <a:xfrm>
            <a:off x="892969" y="863947"/>
            <a:ext cx="7358100" cy="1741200"/>
          </a:xfrm>
          <a:prstGeom prst="rect">
            <a:avLst/>
          </a:prstGeom>
          <a:noFill/>
          <a:ln>
            <a:noFill/>
          </a:ln>
        </p:spPr>
        <p:txBody>
          <a:bodyPr anchorCtr="0" anchor="b"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83" name="Google Shape;83;p19"/>
          <p:cNvSpPr txBox="1"/>
          <p:nvPr>
            <p:ph idx="1" type="body"/>
          </p:nvPr>
        </p:nvSpPr>
        <p:spPr>
          <a:xfrm>
            <a:off x="892969" y="2658814"/>
            <a:ext cx="7358100" cy="5961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400"/>
              <a:buFont typeface="Helvetica Neue"/>
              <a:buNone/>
              <a:defRPr sz="2400"/>
            </a:lvl1pPr>
            <a:lvl2pPr indent="-228600" lvl="1" marL="914400" rtl="0" algn="ctr">
              <a:lnSpc>
                <a:spcPct val="100000"/>
              </a:lnSpc>
              <a:spcBef>
                <a:spcPts val="0"/>
              </a:spcBef>
              <a:spcAft>
                <a:spcPts val="0"/>
              </a:spcAft>
              <a:buClr>
                <a:srgbClr val="000000"/>
              </a:buClr>
              <a:buSzPts val="2400"/>
              <a:buFont typeface="Helvetica Neue"/>
              <a:buNone/>
              <a:defRPr sz="2400"/>
            </a:lvl2pPr>
            <a:lvl3pPr indent="-228600" lvl="2" marL="1371600" rtl="0" algn="ctr">
              <a:lnSpc>
                <a:spcPct val="100000"/>
              </a:lnSpc>
              <a:spcBef>
                <a:spcPts val="0"/>
              </a:spcBef>
              <a:spcAft>
                <a:spcPts val="0"/>
              </a:spcAft>
              <a:buClr>
                <a:srgbClr val="000000"/>
              </a:buClr>
              <a:buSzPts val="2400"/>
              <a:buFont typeface="Helvetica Neue"/>
              <a:buNone/>
              <a:defRPr sz="2400"/>
            </a:lvl3pPr>
            <a:lvl4pPr indent="-228600" lvl="3" marL="1828800" rtl="0" algn="ctr">
              <a:lnSpc>
                <a:spcPct val="100000"/>
              </a:lnSpc>
              <a:spcBef>
                <a:spcPts val="0"/>
              </a:spcBef>
              <a:spcAft>
                <a:spcPts val="0"/>
              </a:spcAft>
              <a:buClr>
                <a:srgbClr val="000000"/>
              </a:buClr>
              <a:buSzPts val="2400"/>
              <a:buFont typeface="Helvetica Neue"/>
              <a:buNone/>
              <a:defRPr sz="2400"/>
            </a:lvl4pPr>
            <a:lvl5pPr indent="-228600" lvl="4" marL="2286000" rtl="0" algn="ctr">
              <a:lnSpc>
                <a:spcPct val="100000"/>
              </a:lnSpc>
              <a:spcBef>
                <a:spcPts val="0"/>
              </a:spcBef>
              <a:spcAft>
                <a:spcPts val="0"/>
              </a:spcAft>
              <a:buClr>
                <a:srgbClr val="000000"/>
              </a:buClr>
              <a:buSzPts val="2400"/>
              <a:buFont typeface="Helvetica Neue"/>
              <a:buNone/>
              <a:defRPr sz="24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84" name="Google Shape;84;p19"/>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ko"/>
              <a:t>‹#›</a:t>
            </a:fld>
            <a:endParaRPr>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부제 2">
  <p:cSld name="TITLE_3">
    <p:spTree>
      <p:nvGrpSpPr>
        <p:cNvPr id="85" name="Shape 85"/>
        <p:cNvGrpSpPr/>
        <p:nvPr/>
      </p:nvGrpSpPr>
      <p:grpSpPr>
        <a:xfrm>
          <a:off x="0" y="0"/>
          <a:ext cx="0" cy="0"/>
          <a:chOff x="0" y="0"/>
          <a:chExt cx="0" cy="0"/>
        </a:xfrm>
      </p:grpSpPr>
      <p:sp>
        <p:nvSpPr>
          <p:cNvPr id="86" name="Google Shape;86;p20"/>
          <p:cNvSpPr txBox="1"/>
          <p:nvPr>
            <p:ph type="title"/>
          </p:nvPr>
        </p:nvSpPr>
        <p:spPr>
          <a:xfrm>
            <a:off x="892969" y="863947"/>
            <a:ext cx="7358100" cy="1741200"/>
          </a:xfrm>
          <a:prstGeom prst="rect">
            <a:avLst/>
          </a:prstGeom>
          <a:noFill/>
          <a:ln>
            <a:noFill/>
          </a:ln>
        </p:spPr>
        <p:txBody>
          <a:bodyPr anchorCtr="0" anchor="b"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87" name="Google Shape;87;p20"/>
          <p:cNvSpPr txBox="1"/>
          <p:nvPr>
            <p:ph idx="1" type="body"/>
          </p:nvPr>
        </p:nvSpPr>
        <p:spPr>
          <a:xfrm>
            <a:off x="892969" y="2658814"/>
            <a:ext cx="7358100" cy="5961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400"/>
              <a:buFont typeface="Helvetica Neue"/>
              <a:buNone/>
              <a:defRPr sz="2400"/>
            </a:lvl1pPr>
            <a:lvl2pPr indent="-228600" lvl="1" marL="914400" rtl="0" algn="ctr">
              <a:lnSpc>
                <a:spcPct val="100000"/>
              </a:lnSpc>
              <a:spcBef>
                <a:spcPts val="0"/>
              </a:spcBef>
              <a:spcAft>
                <a:spcPts val="0"/>
              </a:spcAft>
              <a:buClr>
                <a:srgbClr val="000000"/>
              </a:buClr>
              <a:buSzPts val="2400"/>
              <a:buFont typeface="Helvetica Neue"/>
              <a:buNone/>
              <a:defRPr sz="2400"/>
            </a:lvl2pPr>
            <a:lvl3pPr indent="-228600" lvl="2" marL="1371600" rtl="0" algn="ctr">
              <a:lnSpc>
                <a:spcPct val="100000"/>
              </a:lnSpc>
              <a:spcBef>
                <a:spcPts val="0"/>
              </a:spcBef>
              <a:spcAft>
                <a:spcPts val="0"/>
              </a:spcAft>
              <a:buClr>
                <a:srgbClr val="000000"/>
              </a:buClr>
              <a:buSzPts val="2400"/>
              <a:buFont typeface="Helvetica Neue"/>
              <a:buNone/>
              <a:defRPr sz="2400"/>
            </a:lvl3pPr>
            <a:lvl4pPr indent="-228600" lvl="3" marL="1828800" rtl="0" algn="ctr">
              <a:lnSpc>
                <a:spcPct val="100000"/>
              </a:lnSpc>
              <a:spcBef>
                <a:spcPts val="0"/>
              </a:spcBef>
              <a:spcAft>
                <a:spcPts val="0"/>
              </a:spcAft>
              <a:buClr>
                <a:srgbClr val="000000"/>
              </a:buClr>
              <a:buSzPts val="2400"/>
              <a:buFont typeface="Helvetica Neue"/>
              <a:buNone/>
              <a:defRPr sz="2400"/>
            </a:lvl4pPr>
            <a:lvl5pPr indent="-228600" lvl="4" marL="2286000" rtl="0" algn="ctr">
              <a:lnSpc>
                <a:spcPct val="100000"/>
              </a:lnSpc>
              <a:spcBef>
                <a:spcPts val="0"/>
              </a:spcBef>
              <a:spcAft>
                <a:spcPts val="0"/>
              </a:spcAft>
              <a:buClr>
                <a:srgbClr val="000000"/>
              </a:buClr>
              <a:buSzPts val="2400"/>
              <a:buFont typeface="Helvetica Neue"/>
              <a:buNone/>
              <a:defRPr sz="24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88" name="Google Shape;88;p20"/>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ko"/>
              <a:t>‹#›</a:t>
            </a:fld>
            <a:endParaRPr>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부제 3">
  <p:cSld name="TITLE_4">
    <p:spTree>
      <p:nvGrpSpPr>
        <p:cNvPr id="89" name="Shape 89"/>
        <p:cNvGrpSpPr/>
        <p:nvPr/>
      </p:nvGrpSpPr>
      <p:grpSpPr>
        <a:xfrm>
          <a:off x="0" y="0"/>
          <a:ext cx="0" cy="0"/>
          <a:chOff x="0" y="0"/>
          <a:chExt cx="0" cy="0"/>
        </a:xfrm>
      </p:grpSpPr>
      <p:sp>
        <p:nvSpPr>
          <p:cNvPr id="90" name="Google Shape;90;p21"/>
          <p:cNvSpPr txBox="1"/>
          <p:nvPr>
            <p:ph type="title"/>
          </p:nvPr>
        </p:nvSpPr>
        <p:spPr>
          <a:xfrm>
            <a:off x="892969" y="863947"/>
            <a:ext cx="7358100" cy="1741200"/>
          </a:xfrm>
          <a:prstGeom prst="rect">
            <a:avLst/>
          </a:prstGeom>
          <a:noFill/>
          <a:ln>
            <a:noFill/>
          </a:ln>
        </p:spPr>
        <p:txBody>
          <a:bodyPr anchorCtr="0" anchor="b"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91" name="Google Shape;91;p21"/>
          <p:cNvSpPr txBox="1"/>
          <p:nvPr>
            <p:ph idx="1" type="body"/>
          </p:nvPr>
        </p:nvSpPr>
        <p:spPr>
          <a:xfrm>
            <a:off x="892969" y="2658814"/>
            <a:ext cx="7358100" cy="5961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400"/>
              <a:buFont typeface="Helvetica Neue"/>
              <a:buNone/>
              <a:defRPr sz="2400"/>
            </a:lvl1pPr>
            <a:lvl2pPr indent="-228600" lvl="1" marL="914400" rtl="0" algn="ctr">
              <a:lnSpc>
                <a:spcPct val="100000"/>
              </a:lnSpc>
              <a:spcBef>
                <a:spcPts val="0"/>
              </a:spcBef>
              <a:spcAft>
                <a:spcPts val="0"/>
              </a:spcAft>
              <a:buClr>
                <a:srgbClr val="000000"/>
              </a:buClr>
              <a:buSzPts val="2400"/>
              <a:buFont typeface="Helvetica Neue"/>
              <a:buNone/>
              <a:defRPr sz="2400"/>
            </a:lvl2pPr>
            <a:lvl3pPr indent="-228600" lvl="2" marL="1371600" rtl="0" algn="ctr">
              <a:lnSpc>
                <a:spcPct val="100000"/>
              </a:lnSpc>
              <a:spcBef>
                <a:spcPts val="0"/>
              </a:spcBef>
              <a:spcAft>
                <a:spcPts val="0"/>
              </a:spcAft>
              <a:buClr>
                <a:srgbClr val="000000"/>
              </a:buClr>
              <a:buSzPts val="2400"/>
              <a:buFont typeface="Helvetica Neue"/>
              <a:buNone/>
              <a:defRPr sz="2400"/>
            </a:lvl3pPr>
            <a:lvl4pPr indent="-228600" lvl="3" marL="1828800" rtl="0" algn="ctr">
              <a:lnSpc>
                <a:spcPct val="100000"/>
              </a:lnSpc>
              <a:spcBef>
                <a:spcPts val="0"/>
              </a:spcBef>
              <a:spcAft>
                <a:spcPts val="0"/>
              </a:spcAft>
              <a:buClr>
                <a:srgbClr val="000000"/>
              </a:buClr>
              <a:buSzPts val="2400"/>
              <a:buFont typeface="Helvetica Neue"/>
              <a:buNone/>
              <a:defRPr sz="2400"/>
            </a:lvl4pPr>
            <a:lvl5pPr indent="-228600" lvl="4" marL="2286000" rtl="0" algn="ctr">
              <a:lnSpc>
                <a:spcPct val="100000"/>
              </a:lnSpc>
              <a:spcBef>
                <a:spcPts val="0"/>
              </a:spcBef>
              <a:spcAft>
                <a:spcPts val="0"/>
              </a:spcAft>
              <a:buClr>
                <a:srgbClr val="000000"/>
              </a:buClr>
              <a:buSzPts val="2400"/>
              <a:buFont typeface="Helvetica Neue"/>
              <a:buNone/>
              <a:defRPr sz="24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92" name="Google Shape;92;p21"/>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ko"/>
              <a:t>‹#›</a:t>
            </a:fld>
            <a:endParaRPr>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부제 4">
  <p:cSld name="TITLE_5">
    <p:spTree>
      <p:nvGrpSpPr>
        <p:cNvPr id="93" name="Shape 93"/>
        <p:cNvGrpSpPr/>
        <p:nvPr/>
      </p:nvGrpSpPr>
      <p:grpSpPr>
        <a:xfrm>
          <a:off x="0" y="0"/>
          <a:ext cx="0" cy="0"/>
          <a:chOff x="0" y="0"/>
          <a:chExt cx="0" cy="0"/>
        </a:xfrm>
      </p:grpSpPr>
      <p:sp>
        <p:nvSpPr>
          <p:cNvPr id="94" name="Google Shape;94;p22"/>
          <p:cNvSpPr txBox="1"/>
          <p:nvPr>
            <p:ph type="title"/>
          </p:nvPr>
        </p:nvSpPr>
        <p:spPr>
          <a:xfrm>
            <a:off x="892969" y="863947"/>
            <a:ext cx="7358100" cy="1741200"/>
          </a:xfrm>
          <a:prstGeom prst="rect">
            <a:avLst/>
          </a:prstGeom>
          <a:noFill/>
          <a:ln>
            <a:noFill/>
          </a:ln>
        </p:spPr>
        <p:txBody>
          <a:bodyPr anchorCtr="0" anchor="b"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95" name="Google Shape;95;p22"/>
          <p:cNvSpPr txBox="1"/>
          <p:nvPr>
            <p:ph idx="1" type="body"/>
          </p:nvPr>
        </p:nvSpPr>
        <p:spPr>
          <a:xfrm>
            <a:off x="892969" y="2658814"/>
            <a:ext cx="7358100" cy="5961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400"/>
              <a:buFont typeface="Helvetica Neue"/>
              <a:buNone/>
              <a:defRPr sz="2400"/>
            </a:lvl1pPr>
            <a:lvl2pPr indent="-228600" lvl="1" marL="914400" rtl="0" algn="ctr">
              <a:lnSpc>
                <a:spcPct val="100000"/>
              </a:lnSpc>
              <a:spcBef>
                <a:spcPts val="0"/>
              </a:spcBef>
              <a:spcAft>
                <a:spcPts val="0"/>
              </a:spcAft>
              <a:buClr>
                <a:srgbClr val="000000"/>
              </a:buClr>
              <a:buSzPts val="2400"/>
              <a:buFont typeface="Helvetica Neue"/>
              <a:buNone/>
              <a:defRPr sz="2400"/>
            </a:lvl2pPr>
            <a:lvl3pPr indent="-228600" lvl="2" marL="1371600" rtl="0" algn="ctr">
              <a:lnSpc>
                <a:spcPct val="100000"/>
              </a:lnSpc>
              <a:spcBef>
                <a:spcPts val="0"/>
              </a:spcBef>
              <a:spcAft>
                <a:spcPts val="0"/>
              </a:spcAft>
              <a:buClr>
                <a:srgbClr val="000000"/>
              </a:buClr>
              <a:buSzPts val="2400"/>
              <a:buFont typeface="Helvetica Neue"/>
              <a:buNone/>
              <a:defRPr sz="2400"/>
            </a:lvl3pPr>
            <a:lvl4pPr indent="-228600" lvl="3" marL="1828800" rtl="0" algn="ctr">
              <a:lnSpc>
                <a:spcPct val="100000"/>
              </a:lnSpc>
              <a:spcBef>
                <a:spcPts val="0"/>
              </a:spcBef>
              <a:spcAft>
                <a:spcPts val="0"/>
              </a:spcAft>
              <a:buClr>
                <a:srgbClr val="000000"/>
              </a:buClr>
              <a:buSzPts val="2400"/>
              <a:buFont typeface="Helvetica Neue"/>
              <a:buNone/>
              <a:defRPr sz="2400"/>
            </a:lvl4pPr>
            <a:lvl5pPr indent="-228600" lvl="4" marL="2286000" rtl="0" algn="ctr">
              <a:lnSpc>
                <a:spcPct val="100000"/>
              </a:lnSpc>
              <a:spcBef>
                <a:spcPts val="0"/>
              </a:spcBef>
              <a:spcAft>
                <a:spcPts val="0"/>
              </a:spcAft>
              <a:buClr>
                <a:srgbClr val="000000"/>
              </a:buClr>
              <a:buSzPts val="2400"/>
              <a:buFont typeface="Helvetica Neue"/>
              <a:buNone/>
              <a:defRPr sz="24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96" name="Google Shape;96;p22"/>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ko"/>
              <a:t>‹#›</a:t>
            </a:fld>
            <a:endParaRPr>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페이지">
  <p:cSld name="TITLE_AND_BODY_1">
    <p:spTree>
      <p:nvGrpSpPr>
        <p:cNvPr id="97" name="Shape 97"/>
        <p:cNvGrpSpPr/>
        <p:nvPr/>
      </p:nvGrpSpPr>
      <p:grpSpPr>
        <a:xfrm>
          <a:off x="0" y="0"/>
          <a:ext cx="0" cy="0"/>
          <a:chOff x="0" y="0"/>
          <a:chExt cx="0" cy="0"/>
        </a:xfrm>
      </p:grpSpPr>
      <p:sp>
        <p:nvSpPr>
          <p:cNvPr id="98" name="Google Shape;98;p23"/>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ko"/>
              <a:t>‹#›</a:t>
            </a:fld>
            <a:endParaRPr>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부제 5">
  <p:cSld name="TITLE_6">
    <p:spTree>
      <p:nvGrpSpPr>
        <p:cNvPr id="99" name="Shape 99"/>
        <p:cNvGrpSpPr/>
        <p:nvPr/>
      </p:nvGrpSpPr>
      <p:grpSpPr>
        <a:xfrm>
          <a:off x="0" y="0"/>
          <a:ext cx="0" cy="0"/>
          <a:chOff x="0" y="0"/>
          <a:chExt cx="0" cy="0"/>
        </a:xfrm>
      </p:grpSpPr>
      <p:sp>
        <p:nvSpPr>
          <p:cNvPr id="100" name="Google Shape;100;p24"/>
          <p:cNvSpPr txBox="1"/>
          <p:nvPr>
            <p:ph type="title"/>
          </p:nvPr>
        </p:nvSpPr>
        <p:spPr>
          <a:xfrm>
            <a:off x="892969" y="863947"/>
            <a:ext cx="7358100" cy="1741200"/>
          </a:xfrm>
          <a:prstGeom prst="rect">
            <a:avLst/>
          </a:prstGeom>
          <a:noFill/>
          <a:ln>
            <a:noFill/>
          </a:ln>
        </p:spPr>
        <p:txBody>
          <a:bodyPr anchorCtr="0" anchor="b"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101" name="Google Shape;101;p24"/>
          <p:cNvSpPr txBox="1"/>
          <p:nvPr>
            <p:ph idx="1" type="body"/>
          </p:nvPr>
        </p:nvSpPr>
        <p:spPr>
          <a:xfrm>
            <a:off x="892969" y="2658814"/>
            <a:ext cx="7358100" cy="5961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400"/>
              <a:buFont typeface="Helvetica Neue"/>
              <a:buNone/>
              <a:defRPr sz="2400"/>
            </a:lvl1pPr>
            <a:lvl2pPr indent="-228600" lvl="1" marL="914400" rtl="0" algn="ctr">
              <a:lnSpc>
                <a:spcPct val="100000"/>
              </a:lnSpc>
              <a:spcBef>
                <a:spcPts val="0"/>
              </a:spcBef>
              <a:spcAft>
                <a:spcPts val="0"/>
              </a:spcAft>
              <a:buClr>
                <a:srgbClr val="000000"/>
              </a:buClr>
              <a:buSzPts val="2400"/>
              <a:buFont typeface="Helvetica Neue"/>
              <a:buNone/>
              <a:defRPr sz="2400"/>
            </a:lvl2pPr>
            <a:lvl3pPr indent="-228600" lvl="2" marL="1371600" rtl="0" algn="ctr">
              <a:lnSpc>
                <a:spcPct val="100000"/>
              </a:lnSpc>
              <a:spcBef>
                <a:spcPts val="0"/>
              </a:spcBef>
              <a:spcAft>
                <a:spcPts val="0"/>
              </a:spcAft>
              <a:buClr>
                <a:srgbClr val="000000"/>
              </a:buClr>
              <a:buSzPts val="2400"/>
              <a:buFont typeface="Helvetica Neue"/>
              <a:buNone/>
              <a:defRPr sz="2400"/>
            </a:lvl3pPr>
            <a:lvl4pPr indent="-228600" lvl="3" marL="1828800" rtl="0" algn="ctr">
              <a:lnSpc>
                <a:spcPct val="100000"/>
              </a:lnSpc>
              <a:spcBef>
                <a:spcPts val="0"/>
              </a:spcBef>
              <a:spcAft>
                <a:spcPts val="0"/>
              </a:spcAft>
              <a:buClr>
                <a:srgbClr val="000000"/>
              </a:buClr>
              <a:buSzPts val="2400"/>
              <a:buFont typeface="Helvetica Neue"/>
              <a:buNone/>
              <a:defRPr sz="2400"/>
            </a:lvl4pPr>
            <a:lvl5pPr indent="-228600" lvl="4" marL="2286000" rtl="0" algn="ctr">
              <a:lnSpc>
                <a:spcPct val="100000"/>
              </a:lnSpc>
              <a:spcBef>
                <a:spcPts val="0"/>
              </a:spcBef>
              <a:spcAft>
                <a:spcPts val="0"/>
              </a:spcAft>
              <a:buClr>
                <a:srgbClr val="000000"/>
              </a:buClr>
              <a:buSzPts val="2400"/>
              <a:buFont typeface="Helvetica Neue"/>
              <a:buNone/>
              <a:defRPr sz="24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102" name="Google Shape;102;p24"/>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ko"/>
              <a:t>‹#›</a:t>
            </a:fld>
            <a:endParaRPr>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dr.coton@gmail.com" TargetMode="External"/><Relationship Id="rId4" Type="http://schemas.openxmlformats.org/officeDocument/2006/relationships/hyperlink" Target="mailto:indigoguru@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hyperlink" Target="https://developers.kakao.com/docs/restapi/search"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hyperlink" Target="http://jmeter-plugins.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hyperlink" Target="https://jmeter-plugins.org/wiki/PluginsManager/" TargetMode="Externa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1" Type="http://schemas.openxmlformats.org/officeDocument/2006/relationships/hyperlink" Target="http://jsonpath.herokuapp.com/?path=$..book%5B?(@.isbn)%5D" TargetMode="External"/><Relationship Id="rId10" Type="http://schemas.openxmlformats.org/officeDocument/2006/relationships/hyperlink" Target="http://jsonpath.herokuapp.com/?path=$..book%5B2:%5D" TargetMode="External"/><Relationship Id="rId13" Type="http://schemas.openxmlformats.org/officeDocument/2006/relationships/hyperlink" Target="http://jsonpath.herokuapp.com/?path=$..book%5B?(@.price%20%3C=%20$%5B%27expensive%27%5D)%5D" TargetMode="External"/><Relationship Id="rId12" Type="http://schemas.openxmlformats.org/officeDocument/2006/relationships/hyperlink" Target="http://jsonpath.herokuapp.com/?path=$.store.book%5B?(@.price%20%3C%2010)%5D" TargetMode="External"/><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hyperlink" Target="http://jsonpath.herokuapp.com/" TargetMode="External"/><Relationship Id="rId4" Type="http://schemas.openxmlformats.org/officeDocument/2006/relationships/hyperlink" Target="http://jsonpath.herokuapp.com/?path=$.store.book%5B*%5D.author" TargetMode="External"/><Relationship Id="rId9" Type="http://schemas.openxmlformats.org/officeDocument/2006/relationships/hyperlink" Target="http://jsonpath.herokuapp.com/?path=$..book%5B:2%5D" TargetMode="External"/><Relationship Id="rId15" Type="http://schemas.openxmlformats.org/officeDocument/2006/relationships/hyperlink" Target="http://jsonpath.herokuapp.com/?path=$..*" TargetMode="External"/><Relationship Id="rId14" Type="http://schemas.openxmlformats.org/officeDocument/2006/relationships/hyperlink" Target="http://jsonpath.herokuapp.com/?path=$..book%5B?(@.author%20=~%20/.*REES/i)%5D" TargetMode="External"/><Relationship Id="rId17" Type="http://schemas.openxmlformats.org/officeDocument/2006/relationships/hyperlink" Target="http://jsonpath.herokuapp.com/" TargetMode="External"/><Relationship Id="rId16" Type="http://schemas.openxmlformats.org/officeDocument/2006/relationships/hyperlink" Target="http://jsonpath.herokuapp.com/?path=$..book.length()" TargetMode="External"/><Relationship Id="rId5" Type="http://schemas.openxmlformats.org/officeDocument/2006/relationships/hyperlink" Target="http://jsonpath.herokuapp.com/?path=$..author" TargetMode="External"/><Relationship Id="rId6" Type="http://schemas.openxmlformats.org/officeDocument/2006/relationships/hyperlink" Target="http://jsonpath.herokuapp.com/?path=$.store.*" TargetMode="External"/><Relationship Id="rId7" Type="http://schemas.openxmlformats.org/officeDocument/2006/relationships/hyperlink" Target="http://jsonpath.herokuapp.com/?path=$.store..price" TargetMode="External"/><Relationship Id="rId8" Type="http://schemas.openxmlformats.org/officeDocument/2006/relationships/hyperlink" Target="http://jsonpath.herokuapp.com/?path=$..book%5B0,1%5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06" name="Shape 106"/>
        <p:cNvGrpSpPr/>
        <p:nvPr/>
      </p:nvGrpSpPr>
      <p:grpSpPr>
        <a:xfrm>
          <a:off x="0" y="0"/>
          <a:ext cx="0" cy="0"/>
          <a:chOff x="0" y="0"/>
          <a:chExt cx="0" cy="0"/>
        </a:xfrm>
      </p:grpSpPr>
      <p:sp>
        <p:nvSpPr>
          <p:cNvPr id="107" name="Google Shape;107;p25"/>
          <p:cNvSpPr/>
          <p:nvPr/>
        </p:nvSpPr>
        <p:spPr>
          <a:xfrm>
            <a:off x="5057925" y="1382750"/>
            <a:ext cx="3029400" cy="2370300"/>
          </a:xfrm>
          <a:prstGeom prst="roundRect">
            <a:avLst>
              <a:gd fmla="val 1472"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5"/>
          <p:cNvGrpSpPr/>
          <p:nvPr/>
        </p:nvGrpSpPr>
        <p:grpSpPr>
          <a:xfrm>
            <a:off x="4969574" y="1120650"/>
            <a:ext cx="3029365" cy="2547136"/>
            <a:chOff x="4741999" y="986350"/>
            <a:chExt cx="3029365" cy="2547136"/>
          </a:xfrm>
        </p:grpSpPr>
        <p:sp>
          <p:nvSpPr>
            <p:cNvPr id="109" name="Google Shape;109;p25"/>
            <p:cNvSpPr/>
            <p:nvPr/>
          </p:nvSpPr>
          <p:spPr>
            <a:xfrm>
              <a:off x="4742978" y="1175558"/>
              <a:ext cx="3028387" cy="2357928"/>
            </a:xfrm>
            <a:custGeom>
              <a:rect b="b" l="l" r="r" t="t"/>
              <a:pathLst>
                <a:path extrusionOk="0" h="53745" w="69027">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5"/>
            <p:cNvSpPr/>
            <p:nvPr/>
          </p:nvSpPr>
          <p:spPr>
            <a:xfrm>
              <a:off x="5574260" y="2190926"/>
              <a:ext cx="5265" cy="1142615"/>
            </a:xfrm>
            <a:custGeom>
              <a:rect b="b" l="l" r="r" t="t"/>
              <a:pathLst>
                <a:path extrusionOk="0" h="26044" w="12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5"/>
            <p:cNvSpPr/>
            <p:nvPr/>
          </p:nvSpPr>
          <p:spPr>
            <a:xfrm>
              <a:off x="6886640" y="2190926"/>
              <a:ext cx="5001" cy="1142615"/>
            </a:xfrm>
            <a:custGeom>
              <a:rect b="b" l="l" r="r" t="t"/>
              <a:pathLst>
                <a:path extrusionOk="0" h="26044" w="114">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5"/>
            <p:cNvSpPr/>
            <p:nvPr/>
          </p:nvSpPr>
          <p:spPr>
            <a:xfrm>
              <a:off x="6022366" y="1872856"/>
              <a:ext cx="5177" cy="1460691"/>
            </a:xfrm>
            <a:custGeom>
              <a:rect b="b" l="l" r="r" t="t"/>
              <a:pathLst>
                <a:path extrusionOk="0" h="33294" w="118">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5"/>
            <p:cNvSpPr/>
            <p:nvPr/>
          </p:nvSpPr>
          <p:spPr>
            <a:xfrm>
              <a:off x="7401651" y="1872856"/>
              <a:ext cx="5177" cy="1460691"/>
            </a:xfrm>
            <a:custGeom>
              <a:rect b="b" l="l" r="r" t="t"/>
              <a:pathLst>
                <a:path extrusionOk="0" h="33294" w="118">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p:nvPr/>
          </p:nvSpPr>
          <p:spPr>
            <a:xfrm>
              <a:off x="6415194" y="1647223"/>
              <a:ext cx="5221" cy="1686327"/>
            </a:xfrm>
            <a:custGeom>
              <a:rect b="b" l="l" r="r" t="t"/>
              <a:pathLst>
                <a:path extrusionOk="0" h="38437" w="119">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5"/>
            <p:cNvSpPr/>
            <p:nvPr/>
          </p:nvSpPr>
          <p:spPr>
            <a:xfrm>
              <a:off x="6406946" y="1636475"/>
              <a:ext cx="21541" cy="21322"/>
            </a:xfrm>
            <a:custGeom>
              <a:rect b="b" l="l" r="r" t="t"/>
              <a:pathLst>
                <a:path extrusionOk="0" h="486" w="491">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5"/>
            <p:cNvSpPr/>
            <p:nvPr/>
          </p:nvSpPr>
          <p:spPr>
            <a:xfrm>
              <a:off x="4916447" y="2115949"/>
              <a:ext cx="2589355" cy="652691"/>
            </a:xfrm>
            <a:custGeom>
              <a:rect b="b" l="l" r="r" t="t"/>
              <a:pathLst>
                <a:path extrusionOk="0" h="14877" w="5902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5"/>
            <p:cNvSpPr/>
            <p:nvPr/>
          </p:nvSpPr>
          <p:spPr>
            <a:xfrm>
              <a:off x="5106104" y="1442255"/>
              <a:ext cx="527304" cy="29395"/>
            </a:xfrm>
            <a:custGeom>
              <a:rect b="b" l="l" r="r" t="t"/>
              <a:pathLst>
                <a:path extrusionOk="0" h="670" w="12019">
                  <a:moveTo>
                    <a:pt x="0" y="1"/>
                  </a:moveTo>
                  <a:lnTo>
                    <a:pt x="0" y="669"/>
                  </a:lnTo>
                  <a:lnTo>
                    <a:pt x="12019" y="669"/>
                  </a:lnTo>
                  <a:lnTo>
                    <a:pt x="1201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p:nvPr/>
          </p:nvSpPr>
          <p:spPr>
            <a:xfrm>
              <a:off x="5106104" y="1510870"/>
              <a:ext cx="260603" cy="29395"/>
            </a:xfrm>
            <a:custGeom>
              <a:rect b="b" l="l" r="r" t="t"/>
              <a:pathLst>
                <a:path extrusionOk="0" h="670" w="5940">
                  <a:moveTo>
                    <a:pt x="0" y="1"/>
                  </a:moveTo>
                  <a:lnTo>
                    <a:pt x="0" y="670"/>
                  </a:lnTo>
                  <a:lnTo>
                    <a:pt x="5940" y="670"/>
                  </a:lnTo>
                  <a:lnTo>
                    <a:pt x="594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p:nvPr/>
          </p:nvSpPr>
          <p:spPr>
            <a:xfrm>
              <a:off x="4741999" y="986350"/>
              <a:ext cx="3028454" cy="191920"/>
            </a:xfrm>
            <a:custGeom>
              <a:rect b="b" l="l" r="r" t="t"/>
              <a:pathLst>
                <a:path extrusionOk="0" h="4375" w="69001">
                  <a:moveTo>
                    <a:pt x="79" y="0"/>
                  </a:moveTo>
                  <a:cubicBezTo>
                    <a:pt x="35" y="0"/>
                    <a:pt x="1" y="36"/>
                    <a:pt x="1" y="79"/>
                  </a:cubicBezTo>
                  <a:lnTo>
                    <a:pt x="1" y="4375"/>
                  </a:lnTo>
                  <a:lnTo>
                    <a:pt x="69000" y="4375"/>
                  </a:lnTo>
                  <a:lnTo>
                    <a:pt x="69000" y="79"/>
                  </a:lnTo>
                  <a:cubicBezTo>
                    <a:pt x="69000" y="36"/>
                    <a:pt x="68966" y="0"/>
                    <a:pt x="6892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5"/>
            <p:cNvSpPr/>
            <p:nvPr/>
          </p:nvSpPr>
          <p:spPr>
            <a:xfrm>
              <a:off x="4857439" y="1065308"/>
              <a:ext cx="41460" cy="41284"/>
            </a:xfrm>
            <a:custGeom>
              <a:rect b="b" l="l" r="r" t="t"/>
              <a:pathLst>
                <a:path extrusionOk="0" h="941" w="945">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5"/>
            <p:cNvSpPr/>
            <p:nvPr/>
          </p:nvSpPr>
          <p:spPr>
            <a:xfrm>
              <a:off x="4947727" y="1065308"/>
              <a:ext cx="41240" cy="41284"/>
            </a:xfrm>
            <a:custGeom>
              <a:rect b="b" l="l" r="r" t="t"/>
              <a:pathLst>
                <a:path extrusionOk="0" h="941" w="94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5"/>
            <p:cNvSpPr/>
            <p:nvPr/>
          </p:nvSpPr>
          <p:spPr>
            <a:xfrm>
              <a:off x="5037840" y="1065308"/>
              <a:ext cx="41284" cy="41284"/>
            </a:xfrm>
            <a:custGeom>
              <a:rect b="b" l="l" r="r" t="t"/>
              <a:pathLst>
                <a:path extrusionOk="0" h="941" w="941">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p:nvPr/>
          </p:nvSpPr>
          <p:spPr>
            <a:xfrm>
              <a:off x="5988347" y="1835302"/>
              <a:ext cx="75197" cy="75197"/>
            </a:xfrm>
            <a:custGeom>
              <a:rect b="b" l="l" r="r" t="t"/>
              <a:pathLst>
                <a:path extrusionOk="0" h="1714" w="1714">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25"/>
          <p:cNvSpPr/>
          <p:nvPr/>
        </p:nvSpPr>
        <p:spPr>
          <a:xfrm>
            <a:off x="5989825" y="1384119"/>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25"/>
          <p:cNvGrpSpPr/>
          <p:nvPr/>
        </p:nvGrpSpPr>
        <p:grpSpPr>
          <a:xfrm>
            <a:off x="3551493" y="2697040"/>
            <a:ext cx="1286978" cy="391497"/>
            <a:chOff x="3551493" y="2562740"/>
            <a:chExt cx="1286978" cy="391497"/>
          </a:xfrm>
        </p:grpSpPr>
        <p:sp>
          <p:nvSpPr>
            <p:cNvPr id="126" name="Google Shape;126;p25"/>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a:off x="3551493" y="26060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a:off x="3714500" y="2671849"/>
              <a:ext cx="170313" cy="151404"/>
            </a:xfrm>
            <a:custGeom>
              <a:rect b="b" l="l" r="r" t="t"/>
              <a:pathLst>
                <a:path extrusionOk="0" h="3451" w="3882">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p:nvPr/>
          </p:nvSpPr>
          <p:spPr>
            <a:xfrm>
              <a:off x="3756134" y="2721819"/>
              <a:ext cx="87087" cy="54928"/>
            </a:xfrm>
            <a:custGeom>
              <a:rect b="b" l="l" r="r" t="t"/>
              <a:pathLst>
                <a:path extrusionOk="0" h="1252" w="1985">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
            <p:cNvSpPr/>
            <p:nvPr/>
          </p:nvSpPr>
          <p:spPr>
            <a:xfrm>
              <a:off x="4012257" y="2708832"/>
              <a:ext cx="705031" cy="5001"/>
            </a:xfrm>
            <a:custGeom>
              <a:rect b="b" l="l" r="r" t="t"/>
              <a:pathLst>
                <a:path extrusionOk="0" h="114" w="1607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p:nvPr/>
          </p:nvSpPr>
          <p:spPr>
            <a:xfrm>
              <a:off x="4020505" y="2777623"/>
              <a:ext cx="407707" cy="5045"/>
            </a:xfrm>
            <a:custGeom>
              <a:rect b="b" l="l" r="r" t="t"/>
              <a:pathLst>
                <a:path extrusionOk="0" h="115" w="9293">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25"/>
          <p:cNvSpPr txBox="1"/>
          <p:nvPr>
            <p:ph idx="1" type="subTitle"/>
          </p:nvPr>
        </p:nvSpPr>
        <p:spPr>
          <a:xfrm>
            <a:off x="286750" y="2175050"/>
            <a:ext cx="2551800" cy="3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00">
                <a:latin typeface="Open Sans"/>
                <a:ea typeface="Open Sans"/>
                <a:cs typeface="Open Sans"/>
                <a:sym typeface="Open Sans"/>
              </a:rPr>
              <a:t>차용빈 (</a:t>
            </a:r>
            <a:r>
              <a:rPr lang="ko" sz="1000" u="sng">
                <a:solidFill>
                  <a:schemeClr val="hlink"/>
                </a:solidFill>
                <a:latin typeface="Open Sans"/>
                <a:ea typeface="Open Sans"/>
                <a:cs typeface="Open Sans"/>
                <a:sym typeface="Open Sans"/>
                <a:hlinkClick r:id="rId3"/>
              </a:rPr>
              <a:t>dr.coton@gmail.com</a:t>
            </a:r>
            <a:r>
              <a:rPr lang="ko" sz="1000">
                <a:latin typeface="Open Sans"/>
                <a:ea typeface="Open Sans"/>
                <a:cs typeface="Open Sans"/>
                <a:sym typeface="Open Sans"/>
              </a:rPr>
              <a:t>)</a:t>
            </a:r>
            <a:endParaRPr sz="1000">
              <a:latin typeface="Open Sans"/>
              <a:ea typeface="Open Sans"/>
              <a:cs typeface="Open Sans"/>
              <a:sym typeface="Open Sans"/>
            </a:endParaRPr>
          </a:p>
          <a:p>
            <a:pPr indent="0" lvl="0" marL="0" rtl="0" algn="l">
              <a:spcBef>
                <a:spcPts val="0"/>
              </a:spcBef>
              <a:spcAft>
                <a:spcPts val="0"/>
              </a:spcAft>
              <a:buNone/>
            </a:pPr>
            <a:r>
              <a:rPr lang="ko" sz="1000">
                <a:latin typeface="Open Sans"/>
                <a:ea typeface="Open Sans"/>
                <a:cs typeface="Open Sans"/>
                <a:sym typeface="Open Sans"/>
              </a:rPr>
              <a:t>손영수 (</a:t>
            </a:r>
            <a:r>
              <a:rPr lang="ko" sz="1000" u="sng">
                <a:solidFill>
                  <a:schemeClr val="hlink"/>
                </a:solidFill>
                <a:latin typeface="Open Sans"/>
                <a:ea typeface="Open Sans"/>
                <a:cs typeface="Open Sans"/>
                <a:sym typeface="Open Sans"/>
                <a:hlinkClick r:id="rId4"/>
              </a:rPr>
              <a:t>indigoguru@gmail.com</a:t>
            </a:r>
            <a:r>
              <a:rPr lang="ko" sz="1000">
                <a:latin typeface="Open Sans"/>
                <a:ea typeface="Open Sans"/>
                <a:cs typeface="Open Sans"/>
                <a:sym typeface="Open Sans"/>
              </a:rPr>
              <a:t>)</a:t>
            </a:r>
            <a:endParaRPr sz="1000">
              <a:latin typeface="Open Sans"/>
              <a:ea typeface="Open Sans"/>
              <a:cs typeface="Open Sans"/>
              <a:sym typeface="Open Sans"/>
            </a:endParaRPr>
          </a:p>
        </p:txBody>
      </p:sp>
      <p:sp>
        <p:nvSpPr>
          <p:cNvPr id="133" name="Google Shape;133;p25"/>
          <p:cNvSpPr txBox="1"/>
          <p:nvPr>
            <p:ph type="ctrTitle"/>
          </p:nvPr>
        </p:nvSpPr>
        <p:spPr>
          <a:xfrm>
            <a:off x="286750" y="825963"/>
            <a:ext cx="4049400" cy="13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2100">
              <a:solidFill>
                <a:schemeClr val="accent2"/>
              </a:solidFill>
              <a:latin typeface="Open Sans"/>
              <a:ea typeface="Open Sans"/>
              <a:cs typeface="Open Sans"/>
              <a:sym typeface="Open Sans"/>
            </a:endParaRPr>
          </a:p>
          <a:p>
            <a:pPr indent="0" lvl="0" marL="0" rtl="0" algn="l">
              <a:spcBef>
                <a:spcPts val="0"/>
              </a:spcBef>
              <a:spcAft>
                <a:spcPts val="0"/>
              </a:spcAft>
              <a:buNone/>
            </a:pPr>
            <a:r>
              <a:rPr b="1" lang="ko" sz="2100">
                <a:solidFill>
                  <a:schemeClr val="accent2"/>
                </a:solidFill>
                <a:latin typeface="Open Sans"/>
                <a:ea typeface="Open Sans"/>
                <a:cs typeface="Open Sans"/>
                <a:sym typeface="Open Sans"/>
              </a:rPr>
              <a:t>성능 부하 테스트 - Basic</a:t>
            </a:r>
            <a:endParaRPr b="1" sz="2100">
              <a:solidFill>
                <a:schemeClr val="accent2"/>
              </a:solidFill>
              <a:latin typeface="Open Sans"/>
              <a:ea typeface="Open Sans"/>
              <a:cs typeface="Open Sans"/>
              <a:sym typeface="Open Sans"/>
            </a:endParaRPr>
          </a:p>
        </p:txBody>
      </p:sp>
      <p:grpSp>
        <p:nvGrpSpPr>
          <p:cNvPr id="134" name="Google Shape;134;p25"/>
          <p:cNvGrpSpPr/>
          <p:nvPr/>
        </p:nvGrpSpPr>
        <p:grpSpPr>
          <a:xfrm>
            <a:off x="5765433" y="3973585"/>
            <a:ext cx="203088" cy="412126"/>
            <a:chOff x="7764635" y="2404362"/>
            <a:chExt cx="353565" cy="717489"/>
          </a:xfrm>
        </p:grpSpPr>
        <p:sp>
          <p:nvSpPr>
            <p:cNvPr id="135" name="Google Shape;135;p25"/>
            <p:cNvSpPr/>
            <p:nvPr/>
          </p:nvSpPr>
          <p:spPr>
            <a:xfrm>
              <a:off x="7764635" y="2517069"/>
              <a:ext cx="238359" cy="604782"/>
            </a:xfrm>
            <a:custGeom>
              <a:rect b="b" l="l" r="r" t="t"/>
              <a:pathLst>
                <a:path extrusionOk="0" h="13785" w="5433">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p:nvPr/>
          </p:nvSpPr>
          <p:spPr>
            <a:xfrm>
              <a:off x="7976141" y="2404362"/>
              <a:ext cx="142059" cy="360456"/>
            </a:xfrm>
            <a:custGeom>
              <a:rect b="b" l="l" r="r" t="t"/>
              <a:pathLst>
                <a:path extrusionOk="0" h="8216" w="3238">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25"/>
          <p:cNvSpPr/>
          <p:nvPr/>
        </p:nvSpPr>
        <p:spPr>
          <a:xfrm>
            <a:off x="4577856" y="957875"/>
            <a:ext cx="238359" cy="604739"/>
          </a:xfrm>
          <a:custGeom>
            <a:rect b="b" l="l" r="r" t="t"/>
            <a:pathLst>
              <a:path extrusionOk="0" h="13784" w="5433">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p:nvPr/>
        </p:nvSpPr>
        <p:spPr>
          <a:xfrm>
            <a:off x="4437554" y="1301654"/>
            <a:ext cx="144253" cy="365414"/>
          </a:xfrm>
          <a:custGeom>
            <a:rect b="b" l="l" r="r" t="t"/>
            <a:pathLst>
              <a:path extrusionOk="0" h="8329" w="3288">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25"/>
          <p:cNvGrpSpPr/>
          <p:nvPr/>
        </p:nvGrpSpPr>
        <p:grpSpPr>
          <a:xfrm>
            <a:off x="8071692" y="3374463"/>
            <a:ext cx="777728" cy="1334382"/>
            <a:chOff x="7825967" y="3240163"/>
            <a:chExt cx="777728" cy="1334382"/>
          </a:xfrm>
        </p:grpSpPr>
        <p:sp>
          <p:nvSpPr>
            <p:cNvPr id="140" name="Google Shape;140;p25"/>
            <p:cNvSpPr/>
            <p:nvPr/>
          </p:nvSpPr>
          <p:spPr>
            <a:xfrm>
              <a:off x="7825967" y="3240163"/>
              <a:ext cx="777728" cy="1015297"/>
            </a:xfrm>
            <a:custGeom>
              <a:rect b="b" l="l" r="r" t="t"/>
              <a:pathLst>
                <a:path extrusionOk="0" h="23142" w="17727">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p:nvPr/>
          </p:nvSpPr>
          <p:spPr>
            <a:xfrm>
              <a:off x="8008869" y="3262319"/>
              <a:ext cx="542308" cy="1312226"/>
            </a:xfrm>
            <a:custGeom>
              <a:rect b="b" l="l" r="r" t="t"/>
              <a:pathLst>
                <a:path extrusionOk="0" h="29910" w="12361">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p:nvPr/>
          </p:nvSpPr>
          <p:spPr>
            <a:xfrm>
              <a:off x="8156322" y="3423942"/>
              <a:ext cx="48962" cy="303159"/>
            </a:xfrm>
            <a:custGeom>
              <a:rect b="b" l="l" r="r" t="t"/>
              <a:pathLst>
                <a:path extrusionOk="0" h="6910" w="1116">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5"/>
            <p:cNvSpPr/>
            <p:nvPr/>
          </p:nvSpPr>
          <p:spPr>
            <a:xfrm>
              <a:off x="8204844" y="3651900"/>
              <a:ext cx="358394" cy="75197"/>
            </a:xfrm>
            <a:custGeom>
              <a:rect b="b" l="l" r="r" t="t"/>
              <a:pathLst>
                <a:path extrusionOk="0" h="1714" w="8169">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p:nvPr/>
          </p:nvSpPr>
          <p:spPr>
            <a:xfrm>
              <a:off x="7865277" y="3676029"/>
              <a:ext cx="192556" cy="449649"/>
            </a:xfrm>
            <a:custGeom>
              <a:rect b="b" l="l" r="r" t="t"/>
              <a:pathLst>
                <a:path extrusionOk="0" h="10249" w="4389">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p:nvPr/>
          </p:nvSpPr>
          <p:spPr>
            <a:xfrm>
              <a:off x="8057610" y="3961942"/>
              <a:ext cx="474920" cy="163732"/>
            </a:xfrm>
            <a:custGeom>
              <a:rect b="b" l="l" r="r" t="t"/>
              <a:pathLst>
                <a:path extrusionOk="0" h="3732" w="10825">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5"/>
          <p:cNvSpPr/>
          <p:nvPr/>
        </p:nvSpPr>
        <p:spPr>
          <a:xfrm>
            <a:off x="3503875" y="4691494"/>
            <a:ext cx="5958719" cy="5089"/>
          </a:xfrm>
          <a:custGeom>
            <a:rect b="b" l="l" r="r" t="t"/>
            <a:pathLst>
              <a:path extrusionOk="0" h="116" w="135819">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25"/>
          <p:cNvGrpSpPr/>
          <p:nvPr/>
        </p:nvGrpSpPr>
        <p:grpSpPr>
          <a:xfrm>
            <a:off x="3929256" y="3919614"/>
            <a:ext cx="576962" cy="773332"/>
            <a:chOff x="3429656" y="3785314"/>
            <a:chExt cx="576962" cy="773332"/>
          </a:xfrm>
        </p:grpSpPr>
        <p:sp>
          <p:nvSpPr>
            <p:cNvPr id="148" name="Google Shape;148;p25"/>
            <p:cNvSpPr/>
            <p:nvPr/>
          </p:nvSpPr>
          <p:spPr>
            <a:xfrm>
              <a:off x="3429656" y="4237325"/>
              <a:ext cx="230725" cy="140304"/>
            </a:xfrm>
            <a:custGeom>
              <a:rect b="b" l="l" r="r" t="t"/>
              <a:pathLst>
                <a:path extrusionOk="0" h="3198" w="5259">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p:nvPr/>
          </p:nvSpPr>
          <p:spPr>
            <a:xfrm>
              <a:off x="3554866" y="3785314"/>
              <a:ext cx="162065" cy="334616"/>
            </a:xfrm>
            <a:custGeom>
              <a:rect b="b" l="l" r="r" t="t"/>
              <a:pathLst>
                <a:path extrusionOk="0" h="7627" w="3694">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3727853" y="3883016"/>
              <a:ext cx="278766" cy="276572"/>
            </a:xfrm>
            <a:custGeom>
              <a:rect b="b" l="l" r="r" t="t"/>
              <a:pathLst>
                <a:path extrusionOk="0" h="6304" w="6354">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3539555" y="4279398"/>
              <a:ext cx="159169" cy="279248"/>
            </a:xfrm>
            <a:custGeom>
              <a:rect b="b" l="l" r="r" t="t"/>
              <a:pathLst>
                <a:path extrusionOk="0" h="6365" w="3628">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3625017" y="3907278"/>
              <a:ext cx="73881" cy="622375"/>
            </a:xfrm>
            <a:custGeom>
              <a:rect b="b" l="l" r="r" t="t"/>
              <a:pathLst>
                <a:path extrusionOk="0" h="14186" w="1684">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3694861" y="3953650"/>
              <a:ext cx="204183" cy="424379"/>
            </a:xfrm>
            <a:custGeom>
              <a:rect b="b" l="l" r="r" t="t"/>
              <a:pathLst>
                <a:path extrusionOk="0" h="9673" w="4654">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5"/>
          <p:cNvSpPr/>
          <p:nvPr/>
        </p:nvSpPr>
        <p:spPr>
          <a:xfrm>
            <a:off x="62416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7105967" y="2325226"/>
            <a:ext cx="21541" cy="21541"/>
          </a:xfrm>
          <a:custGeom>
            <a:rect b="b" l="l" r="r" t="t"/>
            <a:pathLst>
              <a:path extrusionOk="0" h="491" w="491">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6948775" y="3888553"/>
            <a:ext cx="69055" cy="15619"/>
          </a:xfrm>
          <a:custGeom>
            <a:rect b="b" l="l" r="r" t="t"/>
            <a:pathLst>
              <a:path extrusionOk="0" h="356" w="1574">
                <a:moveTo>
                  <a:pt x="0" y="1"/>
                </a:moveTo>
                <a:lnTo>
                  <a:pt x="0" y="355"/>
                </a:lnTo>
                <a:lnTo>
                  <a:pt x="1573" y="355"/>
                </a:lnTo>
                <a:lnTo>
                  <a:pt x="15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7189192" y="3888553"/>
            <a:ext cx="69231" cy="15619"/>
          </a:xfrm>
          <a:custGeom>
            <a:rect b="b" l="l" r="r" t="t"/>
            <a:pathLst>
              <a:path extrusionOk="0" h="356" w="1578">
                <a:moveTo>
                  <a:pt x="0" y="1"/>
                </a:moveTo>
                <a:lnTo>
                  <a:pt x="0" y="355"/>
                </a:lnTo>
                <a:lnTo>
                  <a:pt x="1578" y="355"/>
                </a:lnTo>
                <a:lnTo>
                  <a:pt x="157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7429785" y="3888553"/>
            <a:ext cx="69275" cy="15619"/>
          </a:xfrm>
          <a:custGeom>
            <a:rect b="b" l="l" r="r" t="t"/>
            <a:pathLst>
              <a:path extrusionOk="0" h="356" w="1579">
                <a:moveTo>
                  <a:pt x="1" y="1"/>
                </a:moveTo>
                <a:lnTo>
                  <a:pt x="1" y="355"/>
                </a:lnTo>
                <a:lnTo>
                  <a:pt x="1579" y="355"/>
                </a:lnTo>
                <a:lnTo>
                  <a:pt x="157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7670422" y="3888553"/>
            <a:ext cx="69275" cy="15619"/>
          </a:xfrm>
          <a:custGeom>
            <a:rect b="b" l="l" r="r" t="t"/>
            <a:pathLst>
              <a:path extrusionOk="0" h="356" w="1579">
                <a:moveTo>
                  <a:pt x="1" y="1"/>
                </a:moveTo>
                <a:lnTo>
                  <a:pt x="1" y="355"/>
                </a:lnTo>
                <a:lnTo>
                  <a:pt x="1578" y="355"/>
                </a:lnTo>
                <a:lnTo>
                  <a:pt x="157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7103072" y="3160632"/>
            <a:ext cx="24437" cy="23384"/>
          </a:xfrm>
          <a:custGeom>
            <a:rect b="b" l="l" r="r" t="t"/>
            <a:pathLst>
              <a:path extrusionOk="0" h="533" w="557">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6276325" y="2796625"/>
            <a:ext cx="1613430" cy="146185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7388589" y="3109215"/>
            <a:ext cx="24393" cy="23603"/>
          </a:xfrm>
          <a:custGeom>
            <a:rect b="b" l="l" r="r" t="t"/>
            <a:pathLst>
              <a:path extrusionOk="0" h="538" w="556">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5"/>
          <p:cNvGrpSpPr/>
          <p:nvPr/>
        </p:nvGrpSpPr>
        <p:grpSpPr>
          <a:xfrm>
            <a:off x="6345231" y="2886609"/>
            <a:ext cx="1407691" cy="1286147"/>
            <a:chOff x="6117656" y="2752309"/>
            <a:chExt cx="1407691" cy="1286147"/>
          </a:xfrm>
        </p:grpSpPr>
        <p:sp>
          <p:nvSpPr>
            <p:cNvPr id="164" name="Google Shape;164;p25"/>
            <p:cNvSpPr/>
            <p:nvPr/>
          </p:nvSpPr>
          <p:spPr>
            <a:xfrm>
              <a:off x="6117656" y="3670896"/>
              <a:ext cx="54095" cy="15750"/>
            </a:xfrm>
            <a:custGeom>
              <a:rect b="b" l="l" r="r" t="t"/>
              <a:pathLst>
                <a:path extrusionOk="0" h="359" w="1233">
                  <a:moveTo>
                    <a:pt x="1" y="0"/>
                  </a:moveTo>
                  <a:lnTo>
                    <a:pt x="1" y="359"/>
                  </a:lnTo>
                  <a:lnTo>
                    <a:pt x="1233" y="359"/>
                  </a:lnTo>
                  <a:lnTo>
                    <a:pt x="12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6239970" y="3754253"/>
              <a:ext cx="69055" cy="15619"/>
            </a:xfrm>
            <a:custGeom>
              <a:rect b="b" l="l" r="r" t="t"/>
              <a:pathLst>
                <a:path extrusionOk="0" h="356" w="1574">
                  <a:moveTo>
                    <a:pt x="0" y="1"/>
                  </a:moveTo>
                  <a:lnTo>
                    <a:pt x="0" y="355"/>
                  </a:lnTo>
                  <a:lnTo>
                    <a:pt x="1574" y="355"/>
                  </a:lnTo>
                  <a:lnTo>
                    <a:pt x="157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6480563" y="3754253"/>
              <a:ext cx="69055" cy="15619"/>
            </a:xfrm>
            <a:custGeom>
              <a:rect b="b" l="l" r="r" t="t"/>
              <a:pathLst>
                <a:path extrusionOk="0" h="356" w="1574">
                  <a:moveTo>
                    <a:pt x="1" y="1"/>
                  </a:moveTo>
                  <a:lnTo>
                    <a:pt x="1" y="355"/>
                  </a:lnTo>
                  <a:lnTo>
                    <a:pt x="1574" y="355"/>
                  </a:lnTo>
                  <a:lnTo>
                    <a:pt x="157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6117656" y="3463032"/>
              <a:ext cx="54095" cy="15619"/>
            </a:xfrm>
            <a:custGeom>
              <a:rect b="b" l="l" r="r" t="t"/>
              <a:pathLst>
                <a:path extrusionOk="0" h="356" w="1233">
                  <a:moveTo>
                    <a:pt x="1" y="1"/>
                  </a:moveTo>
                  <a:lnTo>
                    <a:pt x="1" y="355"/>
                  </a:lnTo>
                  <a:lnTo>
                    <a:pt x="1233" y="355"/>
                  </a:lnTo>
                  <a:lnTo>
                    <a:pt x="12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6117656" y="3071564"/>
              <a:ext cx="54095" cy="15531"/>
            </a:xfrm>
            <a:custGeom>
              <a:rect b="b" l="l" r="r" t="t"/>
              <a:pathLst>
                <a:path extrusionOk="0" h="354" w="1233">
                  <a:moveTo>
                    <a:pt x="1" y="0"/>
                  </a:moveTo>
                  <a:lnTo>
                    <a:pt x="1" y="354"/>
                  </a:lnTo>
                  <a:lnTo>
                    <a:pt x="1233" y="354"/>
                  </a:lnTo>
                  <a:lnTo>
                    <a:pt x="12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6117656" y="2874843"/>
              <a:ext cx="54095" cy="15531"/>
            </a:xfrm>
            <a:custGeom>
              <a:rect b="b" l="l" r="r" t="t"/>
              <a:pathLst>
                <a:path extrusionOk="0" h="354" w="1233">
                  <a:moveTo>
                    <a:pt x="1" y="0"/>
                  </a:moveTo>
                  <a:lnTo>
                    <a:pt x="1" y="354"/>
                  </a:lnTo>
                  <a:lnTo>
                    <a:pt x="1233" y="354"/>
                  </a:lnTo>
                  <a:lnTo>
                    <a:pt x="12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6120332" y="3267276"/>
              <a:ext cx="54095" cy="15619"/>
            </a:xfrm>
            <a:custGeom>
              <a:rect b="b" l="l" r="r" t="t"/>
              <a:pathLst>
                <a:path extrusionOk="0" h="356" w="1233">
                  <a:moveTo>
                    <a:pt x="0" y="1"/>
                  </a:moveTo>
                  <a:lnTo>
                    <a:pt x="0" y="355"/>
                  </a:lnTo>
                  <a:lnTo>
                    <a:pt x="1233" y="355"/>
                  </a:lnTo>
                  <a:lnTo>
                    <a:pt x="12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a:off x="6197415" y="2752309"/>
              <a:ext cx="1312797" cy="936853"/>
            </a:xfrm>
            <a:custGeom>
              <a:rect b="b" l="l" r="r" t="t"/>
              <a:pathLst>
                <a:path extrusionOk="0" h="21354" w="29923">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a:off x="6267425" y="3272494"/>
              <a:ext cx="1244945" cy="5177"/>
            </a:xfrm>
            <a:custGeom>
              <a:rect b="b" l="l" r="r" t="t"/>
              <a:pathLst>
                <a:path extrusionOk="0" h="118" w="29018">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6267425" y="3076695"/>
              <a:ext cx="1244945" cy="5265"/>
            </a:xfrm>
            <a:custGeom>
              <a:rect b="b" l="l" r="r" t="t"/>
              <a:pathLst>
                <a:path extrusionOk="0" h="120" w="29018">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6267425" y="2879975"/>
              <a:ext cx="1244945" cy="5265"/>
            </a:xfrm>
            <a:custGeom>
              <a:rect b="b" l="l" r="r" t="t"/>
              <a:pathLst>
                <a:path extrusionOk="0" h="120" w="29018">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6267425" y="3468249"/>
              <a:ext cx="1244945" cy="5001"/>
            </a:xfrm>
            <a:custGeom>
              <a:rect b="b" l="l" r="r" t="t"/>
              <a:pathLst>
                <a:path extrusionOk="0" h="114" w="29018">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6265284" y="2766699"/>
              <a:ext cx="1244926" cy="877801"/>
            </a:xfrm>
            <a:custGeom>
              <a:rect b="b" l="l" r="r" t="t"/>
              <a:pathLst>
                <a:path extrusionOk="0" h="20008" w="28376">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6265284" y="2819433"/>
              <a:ext cx="1260062" cy="709243"/>
            </a:xfrm>
            <a:custGeom>
              <a:rect b="b" l="l" r="r" t="t"/>
              <a:pathLst>
                <a:path extrusionOk="0" h="16166" w="28721">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6508159" y="3234899"/>
              <a:ext cx="24569" cy="23603"/>
            </a:xfrm>
            <a:custGeom>
              <a:rect b="b" l="l" r="r" t="t"/>
              <a:pathLst>
                <a:path extrusionOk="0" h="538" w="56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6239970" y="3886175"/>
              <a:ext cx="157985" cy="152281"/>
            </a:xfrm>
            <a:custGeom>
              <a:rect b="b" l="l" r="r" t="t"/>
              <a:pathLst>
                <a:path extrusionOk="0" h="3471" w="3601">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6515090" y="3911314"/>
              <a:ext cx="927816" cy="28605"/>
            </a:xfrm>
            <a:custGeom>
              <a:rect b="b" l="l" r="r" t="t"/>
              <a:pathLst>
                <a:path extrusionOk="0" h="652" w="21148">
                  <a:moveTo>
                    <a:pt x="0" y="0"/>
                  </a:moveTo>
                  <a:lnTo>
                    <a:pt x="0" y="652"/>
                  </a:lnTo>
                  <a:lnTo>
                    <a:pt x="21148" y="652"/>
                  </a:lnTo>
                  <a:lnTo>
                    <a:pt x="211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6515090" y="3982430"/>
              <a:ext cx="385244" cy="28649"/>
            </a:xfrm>
            <a:custGeom>
              <a:rect b="b" l="l" r="r" t="t"/>
              <a:pathLst>
                <a:path extrusionOk="0" h="653" w="8781">
                  <a:moveTo>
                    <a:pt x="0" y="1"/>
                  </a:moveTo>
                  <a:lnTo>
                    <a:pt x="0" y="652"/>
                  </a:lnTo>
                  <a:lnTo>
                    <a:pt x="8780" y="652"/>
                  </a:lnTo>
                  <a:lnTo>
                    <a:pt x="87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5"/>
          <p:cNvGrpSpPr/>
          <p:nvPr/>
        </p:nvGrpSpPr>
        <p:grpSpPr>
          <a:xfrm>
            <a:off x="3940094" y="1807838"/>
            <a:ext cx="1294564" cy="589573"/>
            <a:chOff x="3940094" y="1807838"/>
            <a:chExt cx="1294564" cy="589573"/>
          </a:xfrm>
        </p:grpSpPr>
        <p:grpSp>
          <p:nvGrpSpPr>
            <p:cNvPr id="183" name="Google Shape;183;p25"/>
            <p:cNvGrpSpPr/>
            <p:nvPr/>
          </p:nvGrpSpPr>
          <p:grpSpPr>
            <a:xfrm>
              <a:off x="3940094" y="1807838"/>
              <a:ext cx="1294564" cy="589573"/>
              <a:chOff x="3543907" y="2562740"/>
              <a:chExt cx="1294564" cy="381675"/>
            </a:xfrm>
          </p:grpSpPr>
          <p:sp>
            <p:nvSpPr>
              <p:cNvPr id="184" name="Google Shape;184;p25"/>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3543907" y="2596242"/>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5"/>
            <p:cNvSpPr/>
            <p:nvPr/>
          </p:nvSpPr>
          <p:spPr>
            <a:xfrm>
              <a:off x="4099654" y="1961924"/>
              <a:ext cx="114112" cy="114156"/>
            </a:xfrm>
            <a:custGeom>
              <a:rect b="b" l="l" r="r" t="t"/>
              <a:pathLst>
                <a:path extrusionOk="0" h="2602" w="2601">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4270842" y="1979561"/>
              <a:ext cx="397704" cy="22112"/>
            </a:xfrm>
            <a:custGeom>
              <a:rect b="b" l="l" r="r" t="t"/>
              <a:pathLst>
                <a:path extrusionOk="0" h="504" w="9065">
                  <a:moveTo>
                    <a:pt x="0" y="1"/>
                  </a:moveTo>
                  <a:lnTo>
                    <a:pt x="0" y="503"/>
                  </a:lnTo>
                  <a:lnTo>
                    <a:pt x="9064" y="503"/>
                  </a:lnTo>
                  <a:lnTo>
                    <a:pt x="9064"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4270842" y="2029574"/>
              <a:ext cx="773516" cy="22331"/>
            </a:xfrm>
            <a:custGeom>
              <a:rect b="b" l="l" r="r" t="t"/>
              <a:pathLst>
                <a:path extrusionOk="0" h="509" w="17631">
                  <a:moveTo>
                    <a:pt x="0" y="1"/>
                  </a:moveTo>
                  <a:lnTo>
                    <a:pt x="0" y="508"/>
                  </a:lnTo>
                  <a:lnTo>
                    <a:pt x="17630" y="508"/>
                  </a:lnTo>
                  <a:lnTo>
                    <a:pt x="17630"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4099654" y="2137367"/>
              <a:ext cx="114112" cy="114112"/>
            </a:xfrm>
            <a:custGeom>
              <a:rect b="b" l="l" r="r" t="t"/>
              <a:pathLst>
                <a:path extrusionOk="0" h="2601" w="2601">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4270842" y="2154960"/>
              <a:ext cx="203086" cy="22156"/>
            </a:xfrm>
            <a:custGeom>
              <a:rect b="b" l="l" r="r" t="t"/>
              <a:pathLst>
                <a:path extrusionOk="0" h="505" w="4629">
                  <a:moveTo>
                    <a:pt x="0" y="1"/>
                  </a:moveTo>
                  <a:lnTo>
                    <a:pt x="0" y="504"/>
                  </a:lnTo>
                  <a:lnTo>
                    <a:pt x="4629" y="504"/>
                  </a:lnTo>
                  <a:lnTo>
                    <a:pt x="4629"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4270842" y="2205018"/>
              <a:ext cx="773516" cy="22287"/>
            </a:xfrm>
            <a:custGeom>
              <a:rect b="b" l="l" r="r" t="t"/>
              <a:pathLst>
                <a:path extrusionOk="0" h="508" w="17631">
                  <a:moveTo>
                    <a:pt x="0" y="1"/>
                  </a:moveTo>
                  <a:lnTo>
                    <a:pt x="0" y="508"/>
                  </a:lnTo>
                  <a:lnTo>
                    <a:pt x="17630" y="508"/>
                  </a:lnTo>
                  <a:lnTo>
                    <a:pt x="17630"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25"/>
          <p:cNvGrpSpPr/>
          <p:nvPr/>
        </p:nvGrpSpPr>
        <p:grpSpPr>
          <a:xfrm>
            <a:off x="6193917" y="1459403"/>
            <a:ext cx="906007" cy="136663"/>
            <a:chOff x="5966342" y="1378202"/>
            <a:chExt cx="906007" cy="136663"/>
          </a:xfrm>
        </p:grpSpPr>
        <p:sp>
          <p:nvSpPr>
            <p:cNvPr id="193" name="Google Shape;193;p25"/>
            <p:cNvSpPr/>
            <p:nvPr/>
          </p:nvSpPr>
          <p:spPr>
            <a:xfrm>
              <a:off x="5966342" y="1378202"/>
              <a:ext cx="153861" cy="136663"/>
            </a:xfrm>
            <a:custGeom>
              <a:rect b="b" l="l" r="r" t="t"/>
              <a:pathLst>
                <a:path extrusionOk="0" h="3115" w="3507">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6003940" y="1423214"/>
              <a:ext cx="78839" cy="50146"/>
            </a:xfrm>
            <a:custGeom>
              <a:rect b="b" l="l" r="r" t="t"/>
              <a:pathLst>
                <a:path extrusionOk="0" h="1143" w="1797">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a:off x="6235364" y="1411237"/>
              <a:ext cx="636985" cy="5177"/>
            </a:xfrm>
            <a:custGeom>
              <a:rect b="b" l="l" r="r" t="t"/>
              <a:pathLst>
                <a:path extrusionOk="0" h="118" w="14519">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6242822" y="1473535"/>
              <a:ext cx="368178" cy="5001"/>
            </a:xfrm>
            <a:custGeom>
              <a:rect b="b" l="l" r="r" t="t"/>
              <a:pathLst>
                <a:path extrusionOk="0" h="114" w="8392">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5"/>
          <p:cNvGrpSpPr/>
          <p:nvPr/>
        </p:nvGrpSpPr>
        <p:grpSpPr>
          <a:xfrm>
            <a:off x="8042062" y="2843136"/>
            <a:ext cx="496812" cy="472595"/>
            <a:chOff x="7814487" y="2708836"/>
            <a:chExt cx="496812" cy="472595"/>
          </a:xfrm>
        </p:grpSpPr>
        <p:sp>
          <p:nvSpPr>
            <p:cNvPr id="198" name="Google Shape;198;p25"/>
            <p:cNvSpPr/>
            <p:nvPr/>
          </p:nvSpPr>
          <p:spPr>
            <a:xfrm>
              <a:off x="7814487" y="2708836"/>
              <a:ext cx="496812" cy="472595"/>
            </a:xfrm>
            <a:custGeom>
              <a:rect b="b" l="l" r="r" t="t"/>
              <a:pathLst>
                <a:path extrusionOk="0" h="10772" w="11324">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a:off x="7997564" y="2870459"/>
              <a:ext cx="149956" cy="166277"/>
            </a:xfrm>
            <a:custGeom>
              <a:rect b="b" l="l" r="r" t="t"/>
              <a:pathLst>
                <a:path extrusionOk="0" h="3790" w="3418">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5"/>
          <p:cNvGrpSpPr/>
          <p:nvPr/>
        </p:nvGrpSpPr>
        <p:grpSpPr>
          <a:xfrm>
            <a:off x="7739700" y="1512500"/>
            <a:ext cx="1109728" cy="1002828"/>
            <a:chOff x="7739700" y="1512500"/>
            <a:chExt cx="1109728" cy="1002828"/>
          </a:xfrm>
        </p:grpSpPr>
        <p:sp>
          <p:nvSpPr>
            <p:cNvPr id="201" name="Google Shape;201;p25"/>
            <p:cNvSpPr/>
            <p:nvPr/>
          </p:nvSpPr>
          <p:spPr>
            <a:xfrm>
              <a:off x="7739700" y="1512500"/>
              <a:ext cx="1109728" cy="100282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5"/>
            <p:cNvGrpSpPr/>
            <p:nvPr/>
          </p:nvGrpSpPr>
          <p:grpSpPr>
            <a:xfrm>
              <a:off x="7808309" y="1610467"/>
              <a:ext cx="966993" cy="714803"/>
              <a:chOff x="7183784" y="1476167"/>
              <a:chExt cx="966993" cy="714803"/>
            </a:xfrm>
          </p:grpSpPr>
          <p:sp>
            <p:nvSpPr>
              <p:cNvPr id="203" name="Google Shape;203;p25"/>
              <p:cNvSpPr/>
              <p:nvPr/>
            </p:nvSpPr>
            <p:spPr>
              <a:xfrm>
                <a:off x="7393754" y="1862327"/>
                <a:ext cx="21541" cy="21322"/>
              </a:xfrm>
              <a:custGeom>
                <a:rect b="b" l="l" r="r" t="t"/>
                <a:pathLst>
                  <a:path extrusionOk="0" h="486" w="491">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7725074" y="1944762"/>
                <a:ext cx="58877" cy="216730"/>
              </a:xfrm>
              <a:custGeom>
                <a:rect b="b" l="l" r="r" t="t"/>
                <a:pathLst>
                  <a:path extrusionOk="0" h="4940" w="1342">
                    <a:moveTo>
                      <a:pt x="0" y="0"/>
                    </a:moveTo>
                    <a:lnTo>
                      <a:pt x="0" y="4939"/>
                    </a:lnTo>
                    <a:lnTo>
                      <a:pt x="1342" y="4939"/>
                    </a:lnTo>
                    <a:lnTo>
                      <a:pt x="1342"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7992132" y="1848727"/>
                <a:ext cx="59096" cy="312767"/>
              </a:xfrm>
              <a:custGeom>
                <a:rect b="b" l="l" r="r" t="t"/>
                <a:pathLst>
                  <a:path extrusionOk="0" h="7129" w="1347">
                    <a:moveTo>
                      <a:pt x="0" y="0"/>
                    </a:moveTo>
                    <a:lnTo>
                      <a:pt x="0" y="7128"/>
                    </a:lnTo>
                    <a:lnTo>
                      <a:pt x="1347" y="7128"/>
                    </a:lnTo>
                    <a:lnTo>
                      <a:pt x="1347"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a:off x="7309959" y="1716409"/>
                <a:ext cx="59096" cy="445087"/>
              </a:xfrm>
              <a:custGeom>
                <a:rect b="b" l="l" r="r" t="t"/>
                <a:pathLst>
                  <a:path extrusionOk="0" h="10145" w="1347">
                    <a:moveTo>
                      <a:pt x="1" y="1"/>
                    </a:moveTo>
                    <a:lnTo>
                      <a:pt x="1" y="10144"/>
                    </a:lnTo>
                    <a:lnTo>
                      <a:pt x="1347" y="10144"/>
                    </a:lnTo>
                    <a:lnTo>
                      <a:pt x="1347"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a:off x="7450700" y="1848727"/>
                <a:ext cx="59096" cy="312767"/>
              </a:xfrm>
              <a:custGeom>
                <a:rect b="b" l="l" r="r" t="t"/>
                <a:pathLst>
                  <a:path extrusionOk="0" h="7129" w="1347">
                    <a:moveTo>
                      <a:pt x="0" y="0"/>
                    </a:moveTo>
                    <a:lnTo>
                      <a:pt x="0" y="7128"/>
                    </a:lnTo>
                    <a:lnTo>
                      <a:pt x="1347" y="7128"/>
                    </a:lnTo>
                    <a:lnTo>
                      <a:pt x="1347"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7577840" y="1680391"/>
                <a:ext cx="59052" cy="481106"/>
              </a:xfrm>
              <a:custGeom>
                <a:rect b="b" l="l" r="r" t="t"/>
                <a:pathLst>
                  <a:path extrusionOk="0" h="10966" w="1346">
                    <a:moveTo>
                      <a:pt x="0" y="1"/>
                    </a:moveTo>
                    <a:lnTo>
                      <a:pt x="0" y="10965"/>
                    </a:lnTo>
                    <a:lnTo>
                      <a:pt x="1346" y="10965"/>
                    </a:lnTo>
                    <a:lnTo>
                      <a:pt x="1346"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7378618" y="1668677"/>
                <a:ext cx="59096" cy="492820"/>
              </a:xfrm>
              <a:custGeom>
                <a:rect b="b" l="l" r="r" t="t"/>
                <a:pathLst>
                  <a:path extrusionOk="0" h="11233" w="1347">
                    <a:moveTo>
                      <a:pt x="1" y="0"/>
                    </a:moveTo>
                    <a:lnTo>
                      <a:pt x="1" y="11232"/>
                    </a:lnTo>
                    <a:lnTo>
                      <a:pt x="1346" y="11232"/>
                    </a:lnTo>
                    <a:lnTo>
                      <a:pt x="1346"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7651457" y="1565534"/>
                <a:ext cx="58877" cy="595964"/>
              </a:xfrm>
              <a:custGeom>
                <a:rect b="b" l="l" r="r" t="t"/>
                <a:pathLst>
                  <a:path extrusionOk="0" h="13584" w="1342">
                    <a:moveTo>
                      <a:pt x="0" y="1"/>
                    </a:moveTo>
                    <a:lnTo>
                      <a:pt x="0" y="13583"/>
                    </a:lnTo>
                    <a:lnTo>
                      <a:pt x="1342" y="13583"/>
                    </a:lnTo>
                    <a:lnTo>
                      <a:pt x="1342"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7211248" y="2185793"/>
                <a:ext cx="939530" cy="5177"/>
              </a:xfrm>
              <a:custGeom>
                <a:rect b="b" l="l" r="r" t="t"/>
                <a:pathLst>
                  <a:path extrusionOk="0" h="118" w="21415">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7183784" y="2082256"/>
                <a:ext cx="36151" cy="11889"/>
              </a:xfrm>
              <a:custGeom>
                <a:rect b="b" l="l" r="r" t="t"/>
                <a:pathLst>
                  <a:path extrusionOk="0" h="271" w="824">
                    <a:moveTo>
                      <a:pt x="1" y="0"/>
                    </a:moveTo>
                    <a:lnTo>
                      <a:pt x="1" y="271"/>
                    </a:lnTo>
                    <a:lnTo>
                      <a:pt x="823" y="271"/>
                    </a:lnTo>
                    <a:lnTo>
                      <a:pt x="82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7183784" y="1923879"/>
                <a:ext cx="36151" cy="11933"/>
              </a:xfrm>
              <a:custGeom>
                <a:rect b="b" l="l" r="r" t="t"/>
                <a:pathLst>
                  <a:path extrusionOk="0" h="272" w="824">
                    <a:moveTo>
                      <a:pt x="1" y="0"/>
                    </a:moveTo>
                    <a:lnTo>
                      <a:pt x="1" y="272"/>
                    </a:lnTo>
                    <a:lnTo>
                      <a:pt x="823" y="272"/>
                    </a:lnTo>
                    <a:lnTo>
                      <a:pt x="82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7183784" y="1625902"/>
                <a:ext cx="36151" cy="11758"/>
              </a:xfrm>
              <a:custGeom>
                <a:rect b="b" l="l" r="r" t="t"/>
                <a:pathLst>
                  <a:path extrusionOk="0" h="268" w="824">
                    <a:moveTo>
                      <a:pt x="1" y="1"/>
                    </a:moveTo>
                    <a:lnTo>
                      <a:pt x="1" y="267"/>
                    </a:lnTo>
                    <a:lnTo>
                      <a:pt x="823" y="267"/>
                    </a:lnTo>
                    <a:lnTo>
                      <a:pt x="82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7183784" y="1476167"/>
                <a:ext cx="36151" cy="11758"/>
              </a:xfrm>
              <a:custGeom>
                <a:rect b="b" l="l" r="r" t="t"/>
                <a:pathLst>
                  <a:path extrusionOk="0" h="268" w="824">
                    <a:moveTo>
                      <a:pt x="1" y="1"/>
                    </a:moveTo>
                    <a:lnTo>
                      <a:pt x="1" y="267"/>
                    </a:lnTo>
                    <a:lnTo>
                      <a:pt x="823" y="267"/>
                    </a:lnTo>
                    <a:lnTo>
                      <a:pt x="82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7185758" y="1774890"/>
                <a:ext cx="36063" cy="11933"/>
              </a:xfrm>
              <a:custGeom>
                <a:rect b="b" l="l" r="r" t="t"/>
                <a:pathLst>
                  <a:path extrusionOk="0" h="272" w="822">
                    <a:moveTo>
                      <a:pt x="0" y="1"/>
                    </a:moveTo>
                    <a:lnTo>
                      <a:pt x="0" y="272"/>
                    </a:lnTo>
                    <a:lnTo>
                      <a:pt x="821" y="272"/>
                    </a:lnTo>
                    <a:lnTo>
                      <a:pt x="8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7851391" y="1716409"/>
                <a:ext cx="59096" cy="445087"/>
              </a:xfrm>
              <a:custGeom>
                <a:rect b="b" l="l" r="r" t="t"/>
                <a:pathLst>
                  <a:path extrusionOk="0" h="10145" w="1347">
                    <a:moveTo>
                      <a:pt x="1" y="1"/>
                    </a:moveTo>
                    <a:lnTo>
                      <a:pt x="1" y="10144"/>
                    </a:lnTo>
                    <a:lnTo>
                      <a:pt x="1347" y="10144"/>
                    </a:lnTo>
                    <a:lnTo>
                      <a:pt x="1347"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7920051" y="1668677"/>
                <a:ext cx="59096" cy="492820"/>
              </a:xfrm>
              <a:custGeom>
                <a:rect b="b" l="l" r="r" t="t"/>
                <a:pathLst>
                  <a:path extrusionOk="0" h="11233" w="1347">
                    <a:moveTo>
                      <a:pt x="1" y="0"/>
                    </a:moveTo>
                    <a:lnTo>
                      <a:pt x="1" y="11232"/>
                    </a:lnTo>
                    <a:lnTo>
                      <a:pt x="1346" y="11232"/>
                    </a:lnTo>
                    <a:lnTo>
                      <a:pt x="1346"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 name="Google Shape;219;p25"/>
          <p:cNvGrpSpPr/>
          <p:nvPr/>
        </p:nvGrpSpPr>
        <p:grpSpPr>
          <a:xfrm flipH="1">
            <a:off x="6415607" y="1911354"/>
            <a:ext cx="1520787" cy="2773390"/>
            <a:chOff x="-823767" y="1667843"/>
            <a:chExt cx="1580203" cy="2881743"/>
          </a:xfrm>
        </p:grpSpPr>
        <p:sp>
          <p:nvSpPr>
            <p:cNvPr id="220" name="Google Shape;220;p25"/>
            <p:cNvSpPr/>
            <p:nvPr/>
          </p:nvSpPr>
          <p:spPr>
            <a:xfrm>
              <a:off x="-216393" y="1767355"/>
              <a:ext cx="5288" cy="1517707"/>
            </a:xfrm>
            <a:custGeom>
              <a:rect b="b" l="l" r="r" t="t"/>
              <a:pathLst>
                <a:path extrusionOk="0" h="33294" w="116">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253178" y="2086723"/>
              <a:ext cx="22382" cy="22337"/>
            </a:xfrm>
            <a:custGeom>
              <a:rect b="b" l="l" r="r" t="t"/>
              <a:pathLst>
                <a:path extrusionOk="0" h="490" w="491">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a:off x="-224917" y="1767355"/>
              <a:ext cx="22337" cy="22382"/>
            </a:xfrm>
            <a:custGeom>
              <a:rect b="b" l="l" r="r" t="t"/>
              <a:pathLst>
                <a:path extrusionOk="0" h="491" w="49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a:off x="-235675" y="4406176"/>
              <a:ext cx="327711" cy="143137"/>
            </a:xfrm>
            <a:custGeom>
              <a:rect b="b" l="l" r="r" t="t"/>
              <a:pathLst>
                <a:path extrusionOk="0" h="3140" w="7189">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a:off x="-235265" y="4494748"/>
              <a:ext cx="64366" cy="49505"/>
            </a:xfrm>
            <a:custGeom>
              <a:rect b="b" l="l" r="r" t="t"/>
              <a:pathLst>
                <a:path extrusionOk="0" h="1086" w="1412">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233897" y="4517540"/>
              <a:ext cx="301864" cy="32046"/>
            </a:xfrm>
            <a:custGeom>
              <a:rect b="b" l="l" r="r" t="t"/>
              <a:pathLst>
                <a:path extrusionOk="0" h="703" w="6622">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236450" y="4537415"/>
              <a:ext cx="298217" cy="7020"/>
            </a:xfrm>
            <a:custGeom>
              <a:rect b="b" l="l" r="r" t="t"/>
              <a:pathLst>
                <a:path extrusionOk="0" h="154" w="6542">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730" y="4515443"/>
              <a:ext cx="17915" cy="27807"/>
            </a:xfrm>
            <a:custGeom>
              <a:rect b="b" l="l" r="r" t="t"/>
              <a:pathLst>
                <a:path extrusionOk="0" h="610" w="393">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52378" y="4502953"/>
              <a:ext cx="9983" cy="14815"/>
            </a:xfrm>
            <a:custGeom>
              <a:rect b="b" l="l" r="r" t="t"/>
              <a:pathLst>
                <a:path extrusionOk="0" h="325" w="219">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66737" y="4500492"/>
              <a:ext cx="11579" cy="10165"/>
            </a:xfrm>
            <a:custGeom>
              <a:rect b="b" l="l" r="r" t="t"/>
              <a:pathLst>
                <a:path extrusionOk="0" h="223" w="254">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a:off x="-75718" y="4492970"/>
              <a:ext cx="18599" cy="2279"/>
            </a:xfrm>
            <a:custGeom>
              <a:rect b="b" l="l" r="r" t="t"/>
              <a:pathLst>
                <a:path extrusionOk="0" h="50" w="408">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a:off x="-79136" y="4482258"/>
              <a:ext cx="21197" cy="3100"/>
            </a:xfrm>
            <a:custGeom>
              <a:rect b="b" l="l" r="r" t="t"/>
              <a:pathLst>
                <a:path extrusionOk="0" h="68" w="465">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a:off x="-46224" y="4486178"/>
              <a:ext cx="33323" cy="19237"/>
            </a:xfrm>
            <a:custGeom>
              <a:rect b="b" l="l" r="r" t="t"/>
              <a:pathLst>
                <a:path extrusionOk="0" h="422" w="731">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58806" y="4481209"/>
              <a:ext cx="17231" cy="21835"/>
            </a:xfrm>
            <a:custGeom>
              <a:rect b="b" l="l" r="r" t="t"/>
              <a:pathLst>
                <a:path extrusionOk="0" h="479" w="378">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a:off x="-233670" y="4492924"/>
              <a:ext cx="63363" cy="49916"/>
            </a:xfrm>
            <a:custGeom>
              <a:rect b="b" l="l" r="r" t="t"/>
              <a:pathLst>
                <a:path extrusionOk="0" h="1095" w="139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217760" y="4420900"/>
              <a:ext cx="2416" cy="72115"/>
            </a:xfrm>
            <a:custGeom>
              <a:rect b="b" l="l" r="r" t="t"/>
              <a:pathLst>
                <a:path extrusionOk="0" h="1582" w="53">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148426" y="4525837"/>
              <a:ext cx="51420" cy="2690"/>
            </a:xfrm>
            <a:custGeom>
              <a:rect b="b" l="l" r="r" t="t"/>
              <a:pathLst>
                <a:path extrusionOk="0" h="59" w="1128">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183298" y="4526840"/>
              <a:ext cx="6017" cy="10029"/>
            </a:xfrm>
            <a:custGeom>
              <a:rect b="b" l="l" r="r" t="t"/>
              <a:pathLst>
                <a:path extrusionOk="0" h="220" w="132">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196427" y="4510839"/>
              <a:ext cx="7385" cy="6792"/>
            </a:xfrm>
            <a:custGeom>
              <a:rect b="b" l="l" r="r" t="t"/>
              <a:pathLst>
                <a:path extrusionOk="0" h="149" w="162">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a:off x="-214889" y="4502953"/>
              <a:ext cx="10485" cy="4285"/>
            </a:xfrm>
            <a:custGeom>
              <a:rect b="b" l="l" r="r" t="t"/>
              <a:pathLst>
                <a:path extrusionOk="0" h="94" w="23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228336" y="4500309"/>
              <a:ext cx="5835" cy="2781"/>
            </a:xfrm>
            <a:custGeom>
              <a:rect b="b" l="l" r="r" t="t"/>
              <a:pathLst>
                <a:path extrusionOk="0" h="61" w="128">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557412" y="1720904"/>
              <a:ext cx="199024" cy="228563"/>
            </a:xfrm>
            <a:custGeom>
              <a:rect b="b" l="l" r="r" t="t"/>
              <a:pathLst>
                <a:path extrusionOk="0" h="5014" w="4366">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a:off x="640058" y="1808564"/>
              <a:ext cx="46679" cy="60446"/>
            </a:xfrm>
            <a:custGeom>
              <a:rect b="b" l="l" r="r" t="t"/>
              <a:pathLst>
                <a:path extrusionOk="0" h="1326" w="1024">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657152" y="1828895"/>
              <a:ext cx="37106" cy="52104"/>
            </a:xfrm>
            <a:custGeom>
              <a:rect b="b" l="l" r="r" t="t"/>
              <a:pathLst>
                <a:path extrusionOk="0" h="1143" w="814">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590871" y="1833453"/>
              <a:ext cx="74349" cy="34736"/>
            </a:xfrm>
            <a:custGeom>
              <a:rect b="b" l="l" r="r" t="t"/>
              <a:pathLst>
                <a:path extrusionOk="0" h="762" w="1631">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590689" y="1832405"/>
              <a:ext cx="75534" cy="35967"/>
            </a:xfrm>
            <a:custGeom>
              <a:rect b="b" l="l" r="r" t="t"/>
              <a:pathLst>
                <a:path extrusionOk="0" h="789" w="1657">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676708" y="1844667"/>
              <a:ext cx="26941" cy="45084"/>
            </a:xfrm>
            <a:custGeom>
              <a:rect b="b" l="l" r="r" t="t"/>
              <a:pathLst>
                <a:path extrusionOk="0" h="989" w="591">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633265" y="1865180"/>
              <a:ext cx="6655" cy="46861"/>
            </a:xfrm>
            <a:custGeom>
              <a:rect b="b" l="l" r="r" t="t"/>
              <a:pathLst>
                <a:path extrusionOk="0" h="1028" w="146">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274696" y="1817590"/>
              <a:ext cx="294251" cy="305967"/>
            </a:xfrm>
            <a:custGeom>
              <a:rect b="b" l="l" r="r" t="t"/>
              <a:pathLst>
                <a:path extrusionOk="0" h="6712" w="6455">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318731" y="1708186"/>
              <a:ext cx="235674" cy="401649"/>
            </a:xfrm>
            <a:custGeom>
              <a:rect b="b" l="l" r="r" t="t"/>
              <a:pathLst>
                <a:path extrusionOk="0" h="8811" w="517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114146" y="1855653"/>
              <a:ext cx="15362" cy="15362"/>
            </a:xfrm>
            <a:custGeom>
              <a:rect b="b" l="l" r="r" t="t"/>
              <a:pathLst>
                <a:path extrusionOk="0" h="337" w="337">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122123" y="1845579"/>
              <a:ext cx="31271" cy="9436"/>
            </a:xfrm>
            <a:custGeom>
              <a:rect b="b" l="l" r="r" t="t"/>
              <a:pathLst>
                <a:path extrusionOk="0" h="207" w="686">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203447" y="1855653"/>
              <a:ext cx="15408" cy="15362"/>
            </a:xfrm>
            <a:custGeom>
              <a:rect b="b" l="l" r="r" t="t"/>
              <a:pathLst>
                <a:path extrusionOk="0" h="337" w="338">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213977" y="1845579"/>
              <a:ext cx="31362" cy="9436"/>
            </a:xfrm>
            <a:custGeom>
              <a:rect b="b" l="l" r="r" t="t"/>
              <a:pathLst>
                <a:path extrusionOk="0" h="207" w="688">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185669" y="1931689"/>
              <a:ext cx="45084" cy="24525"/>
            </a:xfrm>
            <a:custGeom>
              <a:rect b="b" l="l" r="r" t="t"/>
              <a:pathLst>
                <a:path extrusionOk="0" h="538" w="989">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230706" y="2000659"/>
              <a:ext cx="79728" cy="41801"/>
            </a:xfrm>
            <a:custGeom>
              <a:rect b="b" l="l" r="r" t="t"/>
              <a:pathLst>
                <a:path extrusionOk="0" h="917" w="1749">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463782" y="1667843"/>
              <a:ext cx="411450" cy="438026"/>
            </a:xfrm>
            <a:custGeom>
              <a:rect b="b" l="l" r="r" t="t"/>
              <a:pathLst>
                <a:path extrusionOk="0" h="9609" w="9026">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277933" y="1746249"/>
              <a:ext cx="120572" cy="78999"/>
            </a:xfrm>
            <a:custGeom>
              <a:rect b="b" l="l" r="r" t="t"/>
              <a:pathLst>
                <a:path extrusionOk="0" h="1733" w="2645">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a:off x="-434699" y="1751811"/>
              <a:ext cx="83922" cy="216666"/>
            </a:xfrm>
            <a:custGeom>
              <a:rect b="b" l="l" r="r" t="t"/>
              <a:pathLst>
                <a:path extrusionOk="0" h="4753" w="1841">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a:off x="-84880" y="1790649"/>
              <a:ext cx="89119" cy="119661"/>
            </a:xfrm>
            <a:custGeom>
              <a:rect b="b" l="l" r="r" t="t"/>
              <a:pathLst>
                <a:path extrusionOk="0" h="2625" w="1955">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a:off x="-90897" y="2826977"/>
              <a:ext cx="205087" cy="1628251"/>
            </a:xfrm>
            <a:custGeom>
              <a:rect b="b" l="l" r="r" t="t"/>
              <a:pathLst>
                <a:path extrusionOk="0" h="35719" w="4499">
                  <a:moveTo>
                    <a:pt x="1" y="0"/>
                  </a:moveTo>
                  <a:lnTo>
                    <a:pt x="640" y="35718"/>
                  </a:lnTo>
                  <a:cubicBezTo>
                    <a:pt x="640" y="35718"/>
                    <a:pt x="3930" y="24019"/>
                    <a:pt x="4214" y="19308"/>
                  </a:cubicBezTo>
                  <a:cubicBezTo>
                    <a:pt x="4498" y="14593"/>
                    <a:pt x="1" y="1"/>
                    <a:pt x="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477919" y="2696154"/>
              <a:ext cx="441491" cy="1776418"/>
            </a:xfrm>
            <a:custGeom>
              <a:rect b="b" l="l" r="r" t="t"/>
              <a:pathLst>
                <a:path extrusionOk="0" h="38742" w="9685">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260975" y="2710052"/>
              <a:ext cx="102840" cy="1755934"/>
            </a:xfrm>
            <a:custGeom>
              <a:rect b="b" l="l" r="r" t="t"/>
              <a:pathLst>
                <a:path extrusionOk="0" h="38520" w="2256">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258422" y="4440821"/>
              <a:ext cx="221999" cy="33505"/>
            </a:xfrm>
            <a:custGeom>
              <a:rect b="b" l="l" r="r" t="t"/>
              <a:pathLst>
                <a:path extrusionOk="0" h="735" w="4870">
                  <a:moveTo>
                    <a:pt x="1" y="1"/>
                  </a:moveTo>
                  <a:lnTo>
                    <a:pt x="1" y="735"/>
                  </a:lnTo>
                  <a:lnTo>
                    <a:pt x="4870" y="735"/>
                  </a:lnTo>
                  <a:lnTo>
                    <a:pt x="487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245841" y="2706496"/>
              <a:ext cx="2462" cy="10348"/>
            </a:xfrm>
            <a:custGeom>
              <a:rect b="b" l="l" r="r" t="t"/>
              <a:pathLst>
                <a:path extrusionOk="0" h="227" w="54">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a:off x="-245248" y="2727009"/>
              <a:ext cx="2416" cy="10165"/>
            </a:xfrm>
            <a:custGeom>
              <a:rect b="b" l="l" r="r" t="t"/>
              <a:pathLst>
                <a:path extrusionOk="0" h="223" w="53">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a:off x="-244655" y="2747295"/>
              <a:ext cx="2462" cy="10393"/>
            </a:xfrm>
            <a:custGeom>
              <a:rect b="b" l="l" r="r" t="t"/>
              <a:pathLst>
                <a:path extrusionOk="0" h="228" w="54">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a:off x="-244063" y="2767808"/>
              <a:ext cx="2416" cy="10211"/>
            </a:xfrm>
            <a:custGeom>
              <a:rect b="b" l="l" r="r" t="t"/>
              <a:pathLst>
                <a:path extrusionOk="0" h="224" w="53">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a:off x="-243425" y="2788321"/>
              <a:ext cx="2416" cy="10257"/>
            </a:xfrm>
            <a:custGeom>
              <a:rect b="b" l="l" r="r" t="t"/>
              <a:pathLst>
                <a:path extrusionOk="0" h="225" w="53">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a:off x="-242878" y="2808652"/>
              <a:ext cx="2462" cy="10257"/>
            </a:xfrm>
            <a:custGeom>
              <a:rect b="b" l="l" r="r" t="t"/>
              <a:pathLst>
                <a:path extrusionOk="0" h="225" w="54">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242239" y="2829165"/>
              <a:ext cx="2416" cy="10211"/>
            </a:xfrm>
            <a:custGeom>
              <a:rect b="b" l="l" r="r" t="t"/>
              <a:pathLst>
                <a:path extrusionOk="0" h="224" w="53">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p:nvPr/>
          </p:nvSpPr>
          <p:spPr>
            <a:xfrm>
              <a:off x="-241692" y="2849496"/>
              <a:ext cx="2462" cy="10393"/>
            </a:xfrm>
            <a:custGeom>
              <a:rect b="b" l="l" r="r" t="t"/>
              <a:pathLst>
                <a:path extrusionOk="0" h="228" w="54">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p:nvPr/>
          </p:nvSpPr>
          <p:spPr>
            <a:xfrm>
              <a:off x="-241054" y="2870009"/>
              <a:ext cx="2416" cy="10211"/>
            </a:xfrm>
            <a:custGeom>
              <a:rect b="b" l="l" r="r" t="t"/>
              <a:pathLst>
                <a:path extrusionOk="0" h="224" w="53">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240462" y="2890295"/>
              <a:ext cx="2416" cy="10439"/>
            </a:xfrm>
            <a:custGeom>
              <a:rect b="b" l="l" r="r" t="t"/>
              <a:pathLst>
                <a:path extrusionOk="0" h="229" w="53">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a:off x="-239869" y="2910853"/>
              <a:ext cx="2462" cy="10211"/>
            </a:xfrm>
            <a:custGeom>
              <a:rect b="b" l="l" r="r" t="t"/>
              <a:pathLst>
                <a:path extrusionOk="0" h="224" w="54">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p:nvPr/>
          </p:nvSpPr>
          <p:spPr>
            <a:xfrm>
              <a:off x="-239459" y="2931367"/>
              <a:ext cx="2051" cy="10211"/>
            </a:xfrm>
            <a:custGeom>
              <a:rect b="b" l="l" r="r" t="t"/>
              <a:pathLst>
                <a:path extrusionOk="0" h="224" w="45">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239276" y="2951880"/>
              <a:ext cx="2234" cy="10211"/>
            </a:xfrm>
            <a:custGeom>
              <a:rect b="b" l="l" r="r" t="t"/>
              <a:pathLst>
                <a:path extrusionOk="0" h="224" w="49">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239094" y="2972211"/>
              <a:ext cx="2416" cy="10439"/>
            </a:xfrm>
            <a:custGeom>
              <a:rect b="b" l="l" r="r" t="t"/>
              <a:pathLst>
                <a:path extrusionOk="0" h="229" w="53">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238456" y="2992724"/>
              <a:ext cx="2416" cy="10257"/>
            </a:xfrm>
            <a:custGeom>
              <a:rect b="b" l="l" r="r" t="t"/>
              <a:pathLst>
                <a:path extrusionOk="0" h="225" w="53">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237635" y="3013237"/>
              <a:ext cx="2416" cy="10211"/>
            </a:xfrm>
            <a:custGeom>
              <a:rect b="b" l="l" r="r" t="t"/>
              <a:pathLst>
                <a:path extrusionOk="0" h="224" w="53">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236450" y="3033568"/>
              <a:ext cx="2416" cy="10393"/>
            </a:xfrm>
            <a:custGeom>
              <a:rect b="b" l="l" r="r" t="t"/>
              <a:pathLst>
                <a:path extrusionOk="0" h="228" w="53">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235265" y="3054081"/>
              <a:ext cx="2416" cy="10211"/>
            </a:xfrm>
            <a:custGeom>
              <a:rect b="b" l="l" r="r" t="t"/>
              <a:pathLst>
                <a:path extrusionOk="0" h="224" w="53">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233897" y="3074367"/>
              <a:ext cx="2644" cy="10439"/>
            </a:xfrm>
            <a:custGeom>
              <a:rect b="b" l="l" r="r" t="t"/>
              <a:pathLst>
                <a:path extrusionOk="0" h="229" w="58">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232302" y="3094925"/>
              <a:ext cx="2826" cy="10211"/>
            </a:xfrm>
            <a:custGeom>
              <a:rect b="b" l="l" r="r" t="t"/>
              <a:pathLst>
                <a:path extrusionOk="0" h="224" w="62">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230296" y="3115256"/>
              <a:ext cx="2826" cy="10211"/>
            </a:xfrm>
            <a:custGeom>
              <a:rect b="b" l="l" r="r" t="t"/>
              <a:pathLst>
                <a:path extrusionOk="0" h="224" w="62">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228108" y="3135587"/>
              <a:ext cx="2826" cy="10165"/>
            </a:xfrm>
            <a:custGeom>
              <a:rect b="b" l="l" r="r" t="t"/>
              <a:pathLst>
                <a:path extrusionOk="0" h="223" w="62">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225692" y="3155918"/>
              <a:ext cx="2826" cy="10165"/>
            </a:xfrm>
            <a:custGeom>
              <a:rect b="b" l="l" r="r" t="t"/>
              <a:pathLst>
                <a:path extrusionOk="0" h="223" w="62">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223139" y="3176203"/>
              <a:ext cx="2826" cy="10029"/>
            </a:xfrm>
            <a:custGeom>
              <a:rect b="b" l="l" r="r" t="t"/>
              <a:pathLst>
                <a:path extrusionOk="0" h="220" w="62">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220359" y="3196306"/>
              <a:ext cx="2826" cy="10211"/>
            </a:xfrm>
            <a:custGeom>
              <a:rect b="b" l="l" r="r" t="t"/>
              <a:pathLst>
                <a:path extrusionOk="0" h="224" w="62">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217578" y="3216455"/>
              <a:ext cx="3054" cy="10211"/>
            </a:xfrm>
            <a:custGeom>
              <a:rect b="b" l="l" r="r" t="t"/>
              <a:pathLst>
                <a:path extrusionOk="0" h="224" w="67">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214387" y="3236740"/>
              <a:ext cx="3054" cy="10074"/>
            </a:xfrm>
            <a:custGeom>
              <a:rect b="b" l="l" r="r" t="t"/>
              <a:pathLst>
                <a:path extrusionOk="0" h="221" w="67">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211151" y="3256889"/>
              <a:ext cx="3009" cy="9983"/>
            </a:xfrm>
            <a:custGeom>
              <a:rect b="b" l="l" r="r" t="t"/>
              <a:pathLst>
                <a:path extrusionOk="0" h="219" w="66">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207777" y="3276992"/>
              <a:ext cx="3009" cy="10029"/>
            </a:xfrm>
            <a:custGeom>
              <a:rect b="b" l="l" r="r" t="t"/>
              <a:pathLst>
                <a:path extrusionOk="0" h="220" w="66">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204450" y="3297140"/>
              <a:ext cx="3100" cy="9983"/>
            </a:xfrm>
            <a:custGeom>
              <a:rect b="b" l="l" r="r" t="t"/>
              <a:pathLst>
                <a:path extrusionOk="0" h="219" w="68">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201031" y="3317243"/>
              <a:ext cx="3237" cy="10029"/>
            </a:xfrm>
            <a:custGeom>
              <a:rect b="b" l="l" r="r" t="t"/>
              <a:pathLst>
                <a:path extrusionOk="0" h="220" w="71">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197657" y="3337346"/>
              <a:ext cx="3282" cy="10074"/>
            </a:xfrm>
            <a:custGeom>
              <a:rect b="b" l="l" r="r" t="t"/>
              <a:pathLst>
                <a:path extrusionOk="0" h="221" w="72">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194239" y="3357449"/>
              <a:ext cx="3009" cy="10074"/>
            </a:xfrm>
            <a:custGeom>
              <a:rect b="b" l="l" r="r" t="t"/>
              <a:pathLst>
                <a:path extrusionOk="0" h="221" w="66">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190865" y="3377598"/>
              <a:ext cx="3009" cy="10029"/>
            </a:xfrm>
            <a:custGeom>
              <a:rect b="b" l="l" r="r" t="t"/>
              <a:pathLst>
                <a:path extrusionOk="0" h="220" w="66">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187902" y="3397746"/>
              <a:ext cx="3054" cy="9983"/>
            </a:xfrm>
            <a:custGeom>
              <a:rect b="b" l="l" r="r" t="t"/>
              <a:pathLst>
                <a:path extrusionOk="0" h="219" w="67">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184894" y="3417849"/>
              <a:ext cx="3009" cy="10029"/>
            </a:xfrm>
            <a:custGeom>
              <a:rect b="b" l="l" r="r" t="t"/>
              <a:pathLst>
                <a:path extrusionOk="0" h="220" w="66">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182113" y="3437998"/>
              <a:ext cx="3054" cy="10165"/>
            </a:xfrm>
            <a:custGeom>
              <a:rect b="b" l="l" r="r" t="t"/>
              <a:pathLst>
                <a:path extrusionOk="0" h="223" w="67">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179515" y="3458283"/>
              <a:ext cx="2872" cy="10029"/>
            </a:xfrm>
            <a:custGeom>
              <a:rect b="b" l="l" r="r" t="t"/>
              <a:pathLst>
                <a:path extrusionOk="0" h="220" w="63">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177144" y="3478386"/>
              <a:ext cx="2872" cy="10257"/>
            </a:xfrm>
            <a:custGeom>
              <a:rect b="b" l="l" r="r" t="t"/>
              <a:pathLst>
                <a:path extrusionOk="0" h="225" w="63">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174910" y="3498717"/>
              <a:ext cx="2781" cy="10211"/>
            </a:xfrm>
            <a:custGeom>
              <a:rect b="b" l="l" r="r" t="t"/>
              <a:pathLst>
                <a:path extrusionOk="0" h="224" w="61">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172905" y="3519048"/>
              <a:ext cx="2598" cy="10211"/>
            </a:xfrm>
            <a:custGeom>
              <a:rect b="b" l="l" r="r" t="t"/>
              <a:pathLst>
                <a:path extrusionOk="0" h="224" w="57">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171355" y="3539333"/>
              <a:ext cx="2644" cy="10257"/>
            </a:xfrm>
            <a:custGeom>
              <a:rect b="b" l="l" r="r" t="t"/>
              <a:pathLst>
                <a:path extrusionOk="0" h="225" w="58">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169759" y="3559892"/>
              <a:ext cx="2416" cy="10211"/>
            </a:xfrm>
            <a:custGeom>
              <a:rect b="b" l="l" r="r" t="t"/>
              <a:pathLst>
                <a:path extrusionOk="0" h="224" w="53">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168574" y="3580223"/>
              <a:ext cx="2462" cy="10211"/>
            </a:xfrm>
            <a:custGeom>
              <a:rect b="b" l="l" r="r" t="t"/>
              <a:pathLst>
                <a:path extrusionOk="0" h="224" w="54">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167571" y="3600554"/>
              <a:ext cx="2462" cy="10165"/>
            </a:xfrm>
            <a:custGeom>
              <a:rect b="b" l="l" r="r" t="t"/>
              <a:pathLst>
                <a:path extrusionOk="0" h="223" w="54">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166751" y="3620885"/>
              <a:ext cx="2416" cy="10165"/>
            </a:xfrm>
            <a:custGeom>
              <a:rect b="b" l="l" r="r" t="t"/>
              <a:pathLst>
                <a:path extrusionOk="0" h="223" w="53">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166158" y="3641398"/>
              <a:ext cx="2234" cy="10165"/>
            </a:xfrm>
            <a:custGeom>
              <a:rect b="b" l="l" r="r" t="t"/>
              <a:pathLst>
                <a:path extrusionOk="0" h="223" w="49">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165748" y="3661683"/>
              <a:ext cx="2234" cy="10393"/>
            </a:xfrm>
            <a:custGeom>
              <a:rect b="b" l="l" r="r" t="t"/>
              <a:pathLst>
                <a:path extrusionOk="0" h="228" w="49">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165566" y="3682196"/>
              <a:ext cx="2234" cy="10211"/>
            </a:xfrm>
            <a:custGeom>
              <a:rect b="b" l="l" r="r" t="t"/>
              <a:pathLst>
                <a:path extrusionOk="0" h="224" w="49">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165383" y="3702709"/>
              <a:ext cx="2279" cy="10257"/>
            </a:xfrm>
            <a:custGeom>
              <a:rect b="b" l="l" r="r" t="t"/>
              <a:pathLst>
                <a:path extrusionOk="0" h="225" w="5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165155" y="3723040"/>
              <a:ext cx="2234" cy="10439"/>
            </a:xfrm>
            <a:custGeom>
              <a:rect b="b" l="l" r="r" t="t"/>
              <a:pathLst>
                <a:path extrusionOk="0" h="229" w="49">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164973" y="3743554"/>
              <a:ext cx="2234" cy="10211"/>
            </a:xfrm>
            <a:custGeom>
              <a:rect b="b" l="l" r="r" t="t"/>
              <a:pathLst>
                <a:path extrusionOk="0" h="224" w="49">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164745" y="3763884"/>
              <a:ext cx="2416" cy="10393"/>
            </a:xfrm>
            <a:custGeom>
              <a:rect b="b" l="l" r="r" t="t"/>
              <a:pathLst>
                <a:path extrusionOk="0" h="228" w="53">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164380" y="3784398"/>
              <a:ext cx="2279" cy="10211"/>
            </a:xfrm>
            <a:custGeom>
              <a:rect b="b" l="l" r="r" t="t"/>
              <a:pathLst>
                <a:path extrusionOk="0" h="224" w="5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163970" y="3804956"/>
              <a:ext cx="2234" cy="10165"/>
            </a:xfrm>
            <a:custGeom>
              <a:rect b="b" l="l" r="r" t="t"/>
              <a:pathLst>
                <a:path extrusionOk="0" h="223" w="49">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163560" y="3825242"/>
              <a:ext cx="2462" cy="10393"/>
            </a:xfrm>
            <a:custGeom>
              <a:rect b="b" l="l" r="r" t="t"/>
              <a:pathLst>
                <a:path extrusionOk="0" h="228" w="54">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162967" y="3845755"/>
              <a:ext cx="2234" cy="10211"/>
            </a:xfrm>
            <a:custGeom>
              <a:rect b="b" l="l" r="r" t="t"/>
              <a:pathLst>
                <a:path extrusionOk="0" h="224" w="49">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162603" y="3866086"/>
              <a:ext cx="2462" cy="10393"/>
            </a:xfrm>
            <a:custGeom>
              <a:rect b="b" l="l" r="r" t="t"/>
              <a:pathLst>
                <a:path extrusionOk="0" h="228" w="54">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161964" y="3886599"/>
              <a:ext cx="2234" cy="10165"/>
            </a:xfrm>
            <a:custGeom>
              <a:rect b="b" l="l" r="r" t="t"/>
              <a:pathLst>
                <a:path extrusionOk="0" h="223" w="49">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161417" y="3907112"/>
              <a:ext cx="2279" cy="10211"/>
            </a:xfrm>
            <a:custGeom>
              <a:rect b="b" l="l" r="r" t="t"/>
              <a:pathLst>
                <a:path extrusionOk="0" h="224" w="5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160779" y="3927443"/>
              <a:ext cx="2234" cy="10211"/>
            </a:xfrm>
            <a:custGeom>
              <a:rect b="b" l="l" r="r" t="t"/>
              <a:pathLst>
                <a:path extrusionOk="0" h="224" w="49">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160187" y="3947956"/>
              <a:ext cx="2234" cy="10211"/>
            </a:xfrm>
            <a:custGeom>
              <a:rect b="b" l="l" r="r" t="t"/>
              <a:pathLst>
                <a:path extrusionOk="0" h="224" w="49">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159594" y="3968287"/>
              <a:ext cx="2462" cy="10393"/>
            </a:xfrm>
            <a:custGeom>
              <a:rect b="b" l="l" r="r" t="t"/>
              <a:pathLst>
                <a:path extrusionOk="0" h="228" w="54">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158773" y="3988755"/>
              <a:ext cx="2188" cy="10257"/>
            </a:xfrm>
            <a:custGeom>
              <a:rect b="b" l="l" r="r" t="t"/>
              <a:pathLst>
                <a:path extrusionOk="0" h="225" w="48">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158181" y="4009086"/>
              <a:ext cx="2416" cy="10439"/>
            </a:xfrm>
            <a:custGeom>
              <a:rect b="b" l="l" r="r" t="t"/>
              <a:pathLst>
                <a:path extrusionOk="0" h="229" w="53">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157360" y="4029645"/>
              <a:ext cx="2234" cy="10211"/>
            </a:xfrm>
            <a:custGeom>
              <a:rect b="b" l="l" r="r" t="t"/>
              <a:pathLst>
                <a:path extrusionOk="0" h="224" w="49">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156813" y="4050158"/>
              <a:ext cx="2462" cy="10211"/>
            </a:xfrm>
            <a:custGeom>
              <a:rect b="b" l="l" r="r" t="t"/>
              <a:pathLst>
                <a:path extrusionOk="0" h="224" w="54">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155993" y="4070489"/>
              <a:ext cx="2416" cy="10165"/>
            </a:xfrm>
            <a:custGeom>
              <a:rect b="b" l="l" r="r" t="t"/>
              <a:pathLst>
                <a:path extrusionOk="0" h="223" w="53">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155172" y="4091002"/>
              <a:ext cx="2416" cy="10165"/>
            </a:xfrm>
            <a:custGeom>
              <a:rect b="b" l="l" r="r" t="t"/>
              <a:pathLst>
                <a:path extrusionOk="0" h="223" w="53">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154397" y="4111333"/>
              <a:ext cx="2416" cy="10165"/>
            </a:xfrm>
            <a:custGeom>
              <a:rect b="b" l="l" r="r" t="t"/>
              <a:pathLst>
                <a:path extrusionOk="0" h="223" w="53">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153622" y="4131846"/>
              <a:ext cx="2462" cy="10211"/>
            </a:xfrm>
            <a:custGeom>
              <a:rect b="b" l="l" r="r" t="t"/>
              <a:pathLst>
                <a:path extrusionOk="0" h="224" w="54">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152802" y="4152131"/>
              <a:ext cx="2462" cy="10439"/>
            </a:xfrm>
            <a:custGeom>
              <a:rect b="b" l="l" r="r" t="t"/>
              <a:pathLst>
                <a:path extrusionOk="0" h="229" w="54">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152027" y="4172645"/>
              <a:ext cx="2416" cy="10257"/>
            </a:xfrm>
            <a:custGeom>
              <a:rect b="b" l="l" r="r" t="t"/>
              <a:pathLst>
                <a:path extrusionOk="0" h="225" w="53">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151206" y="4192976"/>
              <a:ext cx="2416" cy="10439"/>
            </a:xfrm>
            <a:custGeom>
              <a:rect b="b" l="l" r="r" t="t"/>
              <a:pathLst>
                <a:path extrusionOk="0" h="229" w="53">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150386" y="4213489"/>
              <a:ext cx="2416" cy="10211"/>
            </a:xfrm>
            <a:custGeom>
              <a:rect b="b" l="l" r="r" t="t"/>
              <a:pathLst>
                <a:path extrusionOk="0" h="224" w="53">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149656" y="4233820"/>
              <a:ext cx="2462" cy="10393"/>
            </a:xfrm>
            <a:custGeom>
              <a:rect b="b" l="l" r="r" t="t"/>
              <a:pathLst>
                <a:path extrusionOk="0" h="228" w="54">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148836" y="4254378"/>
              <a:ext cx="2462" cy="10165"/>
            </a:xfrm>
            <a:custGeom>
              <a:rect b="b" l="l" r="r" t="t"/>
              <a:pathLst>
                <a:path extrusionOk="0" h="223" w="54">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148015" y="4274846"/>
              <a:ext cx="2462" cy="10211"/>
            </a:xfrm>
            <a:custGeom>
              <a:rect b="b" l="l" r="r" t="t"/>
              <a:pathLst>
                <a:path extrusionOk="0" h="224" w="54">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147240" y="4295177"/>
              <a:ext cx="2416" cy="10211"/>
            </a:xfrm>
            <a:custGeom>
              <a:rect b="b" l="l" r="r" t="t"/>
              <a:pathLst>
                <a:path extrusionOk="0" h="224" w="53">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146420" y="4315690"/>
              <a:ext cx="2416" cy="10211"/>
            </a:xfrm>
            <a:custGeom>
              <a:rect b="b" l="l" r="r" t="t"/>
              <a:pathLst>
                <a:path extrusionOk="0" h="224" w="53">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145599" y="4336021"/>
              <a:ext cx="2416" cy="10211"/>
            </a:xfrm>
            <a:custGeom>
              <a:rect b="b" l="l" r="r" t="t"/>
              <a:pathLst>
                <a:path extrusionOk="0" h="224" w="53">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144870" y="4356534"/>
              <a:ext cx="2462" cy="10257"/>
            </a:xfrm>
            <a:custGeom>
              <a:rect b="b" l="l" r="r" t="t"/>
              <a:pathLst>
                <a:path extrusionOk="0" h="225" w="54">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144049" y="4376865"/>
              <a:ext cx="2462" cy="10393"/>
            </a:xfrm>
            <a:custGeom>
              <a:rect b="b" l="l" r="r" t="t"/>
              <a:pathLst>
                <a:path extrusionOk="0" h="228" w="54">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143229" y="4397378"/>
              <a:ext cx="2188" cy="10211"/>
            </a:xfrm>
            <a:custGeom>
              <a:rect b="b" l="l" r="r" t="t"/>
              <a:pathLst>
                <a:path extrusionOk="0" h="224" w="48">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142636" y="4417892"/>
              <a:ext cx="2416" cy="10211"/>
            </a:xfrm>
            <a:custGeom>
              <a:rect b="b" l="l" r="r" t="t"/>
              <a:pathLst>
                <a:path extrusionOk="0" h="224" w="53">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141861" y="4438223"/>
              <a:ext cx="2279" cy="10393"/>
            </a:xfrm>
            <a:custGeom>
              <a:rect b="b" l="l" r="r" t="t"/>
              <a:pathLst>
                <a:path extrusionOk="0" h="228" w="5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141269" y="4458781"/>
              <a:ext cx="2234" cy="4558"/>
            </a:xfrm>
            <a:custGeom>
              <a:rect b="b" l="l" r="r" t="t"/>
              <a:pathLst>
                <a:path extrusionOk="0" h="100" w="49">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115741" y="2713425"/>
              <a:ext cx="34098" cy="228107"/>
            </a:xfrm>
            <a:custGeom>
              <a:rect b="b" l="l" r="r" t="t"/>
              <a:pathLst>
                <a:path extrusionOk="0" h="5004" w="748">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478734" y="2928814"/>
              <a:ext cx="58622" cy="168619"/>
            </a:xfrm>
            <a:custGeom>
              <a:rect b="b" l="l" r="r" t="t"/>
              <a:pathLst>
                <a:path extrusionOk="0" h="3699" w="1286">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477731" y="2960404"/>
              <a:ext cx="39887" cy="9208"/>
            </a:xfrm>
            <a:custGeom>
              <a:rect b="b" l="l" r="r" t="t"/>
              <a:pathLst>
                <a:path extrusionOk="0" h="202" w="875">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823767" y="1859801"/>
              <a:ext cx="1492954" cy="1042757"/>
            </a:xfrm>
            <a:custGeom>
              <a:rect b="b" l="l" r="r" t="t"/>
              <a:pathLst>
                <a:path extrusionOk="0" h="22875" w="32751">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147238" y="2058825"/>
              <a:ext cx="69335" cy="177964"/>
            </a:xfrm>
            <a:custGeom>
              <a:rect b="b" l="l" r="r" t="t"/>
              <a:pathLst>
                <a:path extrusionOk="0" h="3904" w="1521">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402560" y="1972943"/>
              <a:ext cx="56070" cy="146100"/>
            </a:xfrm>
            <a:custGeom>
              <a:rect b="b" l="l" r="r" t="t"/>
              <a:pathLst>
                <a:path extrusionOk="0" h="3205" w="123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397639" y="2540430"/>
              <a:ext cx="305237" cy="36377"/>
            </a:xfrm>
            <a:custGeom>
              <a:rect b="b" l="l" r="r" t="t"/>
              <a:pathLst>
                <a:path extrusionOk="0" h="798" w="6696">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676755" y="2382934"/>
              <a:ext cx="140903" cy="125951"/>
            </a:xfrm>
            <a:custGeom>
              <a:rect b="b" l="l" r="r" t="t"/>
              <a:pathLst>
                <a:path extrusionOk="0" h="2763" w="3091">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517162" y="2667156"/>
              <a:ext cx="68742" cy="148972"/>
            </a:xfrm>
            <a:custGeom>
              <a:rect b="b" l="l" r="r" t="t"/>
              <a:pathLst>
                <a:path extrusionOk="0" h="3268" w="1508">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454438" y="2101083"/>
              <a:ext cx="152026" cy="315038"/>
            </a:xfrm>
            <a:custGeom>
              <a:rect b="b" l="l" r="r" t="t"/>
              <a:pathLst>
                <a:path extrusionOk="0" h="6911" w="3335">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640880" y="2556339"/>
              <a:ext cx="73118" cy="22337"/>
            </a:xfrm>
            <a:custGeom>
              <a:rect b="b" l="l" r="r" t="t"/>
              <a:pathLst>
                <a:path extrusionOk="0" h="490" w="1604">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616994" y="2555109"/>
              <a:ext cx="45084" cy="46633"/>
            </a:xfrm>
            <a:custGeom>
              <a:rect b="b" l="l" r="r" t="t"/>
              <a:pathLst>
                <a:path extrusionOk="0" h="1023" w="989">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112961" y="2157836"/>
              <a:ext cx="55842" cy="155035"/>
            </a:xfrm>
            <a:custGeom>
              <a:rect b="b" l="l" r="r" t="t"/>
              <a:pathLst>
                <a:path extrusionOk="0" h="3401" w="1225">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310982" y="2410787"/>
              <a:ext cx="145644" cy="67420"/>
            </a:xfrm>
            <a:custGeom>
              <a:rect b="b" l="l" r="r" t="t"/>
              <a:pathLst>
                <a:path extrusionOk="0" h="1479" w="3195">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326526" y="2889930"/>
              <a:ext cx="89483" cy="35830"/>
            </a:xfrm>
            <a:custGeom>
              <a:rect b="b" l="l" r="r" t="t"/>
              <a:pathLst>
                <a:path extrusionOk="0" h="786" w="1963">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376761" y="2778976"/>
              <a:ext cx="149109" cy="138897"/>
            </a:xfrm>
            <a:custGeom>
              <a:rect b="b" l="l" r="r" t="t"/>
              <a:pathLst>
                <a:path extrusionOk="0" h="3047" w="3271">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377308" y="2857656"/>
              <a:ext cx="118384" cy="41893"/>
            </a:xfrm>
            <a:custGeom>
              <a:rect b="b" l="l" r="r" t="t"/>
              <a:pathLst>
                <a:path extrusionOk="0" h="919" w="2597">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305785" y="2901007"/>
              <a:ext cx="46406" cy="7522"/>
            </a:xfrm>
            <a:custGeom>
              <a:rect b="b" l="l" r="r" t="t"/>
              <a:pathLst>
                <a:path extrusionOk="0" h="165" w="1018">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a:off x="-525322" y="2223980"/>
              <a:ext cx="443086" cy="75534"/>
            </a:xfrm>
            <a:custGeom>
              <a:rect b="b" l="l" r="r" t="t"/>
              <a:pathLst>
                <a:path extrusionOk="0" h="1657" w="972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5"/>
          <p:cNvGrpSpPr/>
          <p:nvPr/>
        </p:nvGrpSpPr>
        <p:grpSpPr>
          <a:xfrm>
            <a:off x="4389208" y="3195116"/>
            <a:ext cx="1579322" cy="671293"/>
            <a:chOff x="4161633" y="3060816"/>
            <a:chExt cx="1579322" cy="671293"/>
          </a:xfrm>
        </p:grpSpPr>
        <p:sp>
          <p:nvSpPr>
            <p:cNvPr id="371" name="Google Shape;371;p25"/>
            <p:cNvSpPr/>
            <p:nvPr/>
          </p:nvSpPr>
          <p:spPr>
            <a:xfrm>
              <a:off x="4161633" y="3060816"/>
              <a:ext cx="1579322" cy="671293"/>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a:off x="4276884"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p:nvPr/>
          </p:nvSpPr>
          <p:spPr>
            <a:xfrm>
              <a:off x="4295266" y="3434077"/>
              <a:ext cx="328517" cy="168383"/>
            </a:xfrm>
            <a:custGeom>
              <a:rect b="b" l="l" r="r" t="t"/>
              <a:pathLst>
                <a:path extrusionOk="0" h="3838" w="7488">
                  <a:moveTo>
                    <a:pt x="3742" y="1"/>
                  </a:moveTo>
                  <a:lnTo>
                    <a:pt x="1" y="844"/>
                  </a:lnTo>
                  <a:cubicBezTo>
                    <a:pt x="385" y="2558"/>
                    <a:pt x="1915" y="3838"/>
                    <a:pt x="3742" y="3838"/>
                  </a:cubicBezTo>
                  <a:cubicBezTo>
                    <a:pt x="5577" y="3838"/>
                    <a:pt x="7112" y="2544"/>
                    <a:pt x="7487" y="818"/>
                  </a:cubicBezTo>
                  <a:lnTo>
                    <a:pt x="3746"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5"/>
            <p:cNvSpPr/>
            <p:nvPr/>
          </p:nvSpPr>
          <p:spPr>
            <a:xfrm>
              <a:off x="4746970" y="3289739"/>
              <a:ext cx="833709" cy="37774"/>
            </a:xfrm>
            <a:custGeom>
              <a:rect b="b" l="l" r="r" t="t"/>
              <a:pathLst>
                <a:path extrusionOk="0" h="861" w="19003">
                  <a:moveTo>
                    <a:pt x="1" y="1"/>
                  </a:moveTo>
                  <a:lnTo>
                    <a:pt x="1" y="861"/>
                  </a:lnTo>
                  <a:lnTo>
                    <a:pt x="19003" y="861"/>
                  </a:lnTo>
                  <a:lnTo>
                    <a:pt x="19003"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p:nvPr/>
          </p:nvSpPr>
          <p:spPr>
            <a:xfrm>
              <a:off x="4746970" y="3389240"/>
              <a:ext cx="833709" cy="37818"/>
            </a:xfrm>
            <a:custGeom>
              <a:rect b="b" l="l" r="r" t="t"/>
              <a:pathLst>
                <a:path extrusionOk="0" h="862" w="19003">
                  <a:moveTo>
                    <a:pt x="1" y="0"/>
                  </a:moveTo>
                  <a:lnTo>
                    <a:pt x="1" y="861"/>
                  </a:lnTo>
                  <a:lnTo>
                    <a:pt x="19003" y="861"/>
                  </a:lnTo>
                  <a:lnTo>
                    <a:pt x="19003"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4746970" y="3499489"/>
              <a:ext cx="450658" cy="37818"/>
            </a:xfrm>
            <a:custGeom>
              <a:rect b="b" l="l" r="r" t="t"/>
              <a:pathLst>
                <a:path extrusionOk="0" h="862" w="10272">
                  <a:moveTo>
                    <a:pt x="1" y="0"/>
                  </a:moveTo>
                  <a:lnTo>
                    <a:pt x="1" y="861"/>
                  </a:lnTo>
                  <a:lnTo>
                    <a:pt x="10271" y="861"/>
                  </a:lnTo>
                  <a:lnTo>
                    <a:pt x="10271"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flipH="1">
              <a:off x="4468091"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p:nvPr/>
        </p:nvSpPr>
        <p:spPr>
          <a:xfrm rot="-5400000">
            <a:off x="7251250" y="2108625"/>
            <a:ext cx="69000" cy="15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5794118" y="2303902"/>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76223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4322798" y="3275550"/>
            <a:ext cx="1579326" cy="644066"/>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3703893" y="28927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5951893" y="1353648"/>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4"/>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473" name="Google Shape;473;p34"/>
          <p:cNvSpPr txBox="1"/>
          <p:nvPr/>
        </p:nvSpPr>
        <p:spPr>
          <a:xfrm>
            <a:off x="1333024" y="1141220"/>
            <a:ext cx="12609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무제한 사용자 수</a:t>
            </a:r>
            <a:endParaRPr sz="1000">
              <a:latin typeface="Open Sans"/>
              <a:ea typeface="Open Sans"/>
              <a:cs typeface="Open Sans"/>
              <a:sym typeface="Open Sans"/>
            </a:endParaRPr>
          </a:p>
        </p:txBody>
      </p:sp>
      <p:sp>
        <p:nvSpPr>
          <p:cNvPr id="474" name="Google Shape;474;p34"/>
          <p:cNvSpPr txBox="1"/>
          <p:nvPr/>
        </p:nvSpPr>
        <p:spPr>
          <a:xfrm>
            <a:off x="1472972" y="1488801"/>
            <a:ext cx="66168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라이센스 수량에 제한이 없어, 원하는 사용자 수 만큼 테스트가 가능</a:t>
            </a:r>
            <a:endParaRPr sz="1000">
              <a:latin typeface="Open Sans"/>
              <a:ea typeface="Open Sans"/>
              <a:cs typeface="Open Sans"/>
              <a:sym typeface="Open Sans"/>
            </a:endParaRPr>
          </a:p>
        </p:txBody>
      </p:sp>
      <p:sp>
        <p:nvSpPr>
          <p:cNvPr id="475" name="Google Shape;475;p34"/>
          <p:cNvSpPr txBox="1"/>
          <p:nvPr/>
        </p:nvSpPr>
        <p:spPr>
          <a:xfrm>
            <a:off x="1333024" y="2011865"/>
            <a:ext cx="19287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서버 자원 사용량 모니터링</a:t>
            </a:r>
            <a:endParaRPr sz="1000">
              <a:latin typeface="Open Sans"/>
              <a:ea typeface="Open Sans"/>
              <a:cs typeface="Open Sans"/>
              <a:sym typeface="Open Sans"/>
            </a:endParaRPr>
          </a:p>
        </p:txBody>
      </p:sp>
      <p:sp>
        <p:nvSpPr>
          <p:cNvPr id="476" name="Google Shape;476;p34"/>
          <p:cNvSpPr txBox="1"/>
          <p:nvPr/>
        </p:nvSpPr>
        <p:spPr>
          <a:xfrm>
            <a:off x="1472972" y="2359445"/>
            <a:ext cx="66168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Unix, Windows, Mac, Linux 등에 대해서 75가지 성능지표 모니터링 가능</a:t>
            </a:r>
            <a:endParaRPr sz="1000">
              <a:latin typeface="Open Sans"/>
              <a:ea typeface="Open Sans"/>
              <a:cs typeface="Open Sans"/>
              <a:sym typeface="Open Sans"/>
            </a:endParaRPr>
          </a:p>
        </p:txBody>
      </p:sp>
      <p:sp>
        <p:nvSpPr>
          <p:cNvPr id="477" name="Google Shape;477;p34"/>
          <p:cNvSpPr txBox="1"/>
          <p:nvPr/>
        </p:nvSpPr>
        <p:spPr>
          <a:xfrm>
            <a:off x="1333024" y="2882510"/>
            <a:ext cx="17739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다양한 앱/서버/프로토콜</a:t>
            </a:r>
            <a:endParaRPr sz="1000">
              <a:latin typeface="Open Sans"/>
              <a:ea typeface="Open Sans"/>
              <a:cs typeface="Open Sans"/>
              <a:sym typeface="Open Sans"/>
            </a:endParaRPr>
          </a:p>
        </p:txBody>
      </p:sp>
      <p:sp>
        <p:nvSpPr>
          <p:cNvPr id="478" name="Google Shape;478;p34"/>
          <p:cNvSpPr txBox="1"/>
          <p:nvPr/>
        </p:nvSpPr>
        <p:spPr>
          <a:xfrm>
            <a:off x="1472972" y="3230090"/>
            <a:ext cx="66168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Web, SOAP, REST, FTP, JDBC, LDAP, JMS, 메일, TCP, Java 오브젝트 등을 테스트</a:t>
            </a:r>
            <a:endParaRPr sz="1000">
              <a:latin typeface="Open Sans"/>
              <a:ea typeface="Open Sans"/>
              <a:cs typeface="Open Sans"/>
              <a:sym typeface="Open Sans"/>
            </a:endParaRPr>
          </a:p>
        </p:txBody>
      </p:sp>
      <p:sp>
        <p:nvSpPr>
          <p:cNvPr id="479" name="Google Shape;479;p34"/>
          <p:cNvSpPr txBox="1"/>
          <p:nvPr/>
        </p:nvSpPr>
        <p:spPr>
          <a:xfrm>
            <a:off x="1333024" y="3753154"/>
            <a:ext cx="12498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테스트 전용 IDE</a:t>
            </a:r>
            <a:endParaRPr sz="1000">
              <a:latin typeface="Open Sans"/>
              <a:ea typeface="Open Sans"/>
              <a:cs typeface="Open Sans"/>
              <a:sym typeface="Open Sans"/>
            </a:endParaRPr>
          </a:p>
        </p:txBody>
      </p:sp>
      <p:sp>
        <p:nvSpPr>
          <p:cNvPr id="480" name="Google Shape;480;p34"/>
          <p:cNvSpPr txBox="1"/>
          <p:nvPr/>
        </p:nvSpPr>
        <p:spPr>
          <a:xfrm>
            <a:off x="1472972" y="4100734"/>
            <a:ext cx="66168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브라우저, 네이티브 어플리케이션으로부터 테스트를 레코딩하고 빌드와 디버깅을 지원</a:t>
            </a:r>
            <a:endParaRPr sz="1000">
              <a:latin typeface="Open Sans"/>
              <a:ea typeface="Open Sans"/>
              <a:cs typeface="Open Sans"/>
              <a:sym typeface="Open Sans"/>
            </a:endParaRPr>
          </a:p>
        </p:txBody>
      </p:sp>
      <p:sp>
        <p:nvSpPr>
          <p:cNvPr id="481" name="Google Shape;481;p34"/>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Apache JMeter 특징</a:t>
            </a:r>
            <a:endParaRPr b="1" sz="2000">
              <a:latin typeface="Open Sans"/>
              <a:ea typeface="Open Sans"/>
              <a:cs typeface="Open Sans"/>
              <a:sym typeface="Open Sans"/>
            </a:endParaRPr>
          </a:p>
        </p:txBody>
      </p:sp>
      <p:cxnSp>
        <p:nvCxnSpPr>
          <p:cNvPr id="482" name="Google Shape;482;p34"/>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5"/>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488" name="Google Shape;488;p35"/>
          <p:cNvSpPr txBox="1"/>
          <p:nvPr/>
        </p:nvSpPr>
        <p:spPr>
          <a:xfrm>
            <a:off x="1333024" y="1141220"/>
            <a:ext cx="11946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모든 Java 호환</a:t>
            </a:r>
            <a:endParaRPr sz="1000">
              <a:latin typeface="Open Sans"/>
              <a:ea typeface="Open Sans"/>
              <a:cs typeface="Open Sans"/>
              <a:sym typeface="Open Sans"/>
            </a:endParaRPr>
          </a:p>
        </p:txBody>
      </p:sp>
      <p:sp>
        <p:nvSpPr>
          <p:cNvPr id="489" name="Google Shape;489;p35"/>
          <p:cNvSpPr txBox="1"/>
          <p:nvPr/>
        </p:nvSpPr>
        <p:spPr>
          <a:xfrm>
            <a:off x="1472972" y="1488801"/>
            <a:ext cx="66168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Java가 호환되는 Linux, Windows, Mac OSX 등 모든 OS에서 테스트를 로드하고 수행</a:t>
            </a:r>
            <a:endParaRPr sz="1000">
              <a:latin typeface="Open Sans"/>
              <a:ea typeface="Open Sans"/>
              <a:cs typeface="Open Sans"/>
              <a:sym typeface="Open Sans"/>
            </a:endParaRPr>
          </a:p>
        </p:txBody>
      </p:sp>
      <p:sp>
        <p:nvSpPr>
          <p:cNvPr id="490" name="Google Shape;490;p35"/>
          <p:cNvSpPr txBox="1"/>
          <p:nvPr/>
        </p:nvSpPr>
        <p:spPr>
          <a:xfrm>
            <a:off x="1333024" y="2011865"/>
            <a:ext cx="16197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다양한 응답 포멧 지원</a:t>
            </a:r>
            <a:endParaRPr sz="1000">
              <a:latin typeface="Open Sans"/>
              <a:ea typeface="Open Sans"/>
              <a:cs typeface="Open Sans"/>
              <a:sym typeface="Open Sans"/>
            </a:endParaRPr>
          </a:p>
        </p:txBody>
      </p:sp>
      <p:sp>
        <p:nvSpPr>
          <p:cNvPr id="491" name="Google Shape;491;p35"/>
          <p:cNvSpPr txBox="1"/>
          <p:nvPr/>
        </p:nvSpPr>
        <p:spPr>
          <a:xfrm>
            <a:off x="1472972" y="2359445"/>
            <a:ext cx="66168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HTML, JSON, XML 혹은 텍스트 응답 포멧으로부터 데이터 추출 할 수 있음 </a:t>
            </a:r>
            <a:endParaRPr sz="1000">
              <a:latin typeface="Open Sans"/>
              <a:ea typeface="Open Sans"/>
              <a:cs typeface="Open Sans"/>
              <a:sym typeface="Open Sans"/>
            </a:endParaRPr>
          </a:p>
        </p:txBody>
      </p:sp>
      <p:sp>
        <p:nvSpPr>
          <p:cNvPr id="492" name="Google Shape;492;p35"/>
          <p:cNvSpPr txBox="1"/>
          <p:nvPr/>
        </p:nvSpPr>
        <p:spPr>
          <a:xfrm>
            <a:off x="1333024" y="2882510"/>
            <a:ext cx="20913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Full 멀티 쓰레딩 프레임워크</a:t>
            </a:r>
            <a:endParaRPr sz="1000">
              <a:latin typeface="Open Sans"/>
              <a:ea typeface="Open Sans"/>
              <a:cs typeface="Open Sans"/>
              <a:sym typeface="Open Sans"/>
            </a:endParaRPr>
          </a:p>
        </p:txBody>
      </p:sp>
      <p:sp>
        <p:nvSpPr>
          <p:cNvPr id="493" name="Google Shape;493;p35"/>
          <p:cNvSpPr txBox="1"/>
          <p:nvPr/>
        </p:nvSpPr>
        <p:spPr>
          <a:xfrm>
            <a:off x="1472972" y="3230090"/>
            <a:ext cx="66168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여러 쓰레드로부터 병</a:t>
            </a:r>
            <a:r>
              <a:rPr lang="ko" sz="1000">
                <a:latin typeface="Open Sans"/>
                <a:ea typeface="Open Sans"/>
                <a:cs typeface="Open Sans"/>
                <a:sym typeface="Open Sans"/>
              </a:rPr>
              <a:t>렬</a:t>
            </a:r>
            <a:r>
              <a:rPr i="0" lang="ko" sz="1000" u="none" cap="none" strike="noStrike">
                <a:solidFill>
                  <a:srgbClr val="000000"/>
                </a:solidFill>
                <a:latin typeface="Open Sans"/>
                <a:ea typeface="Open Sans"/>
                <a:cs typeface="Open Sans"/>
                <a:sym typeface="Open Sans"/>
              </a:rPr>
              <a:t> 샘플링이 가능하고 분리된 쓰레드로부터 다른 기능을 동시 수행</a:t>
            </a:r>
            <a:endParaRPr sz="1000">
              <a:latin typeface="Open Sans"/>
              <a:ea typeface="Open Sans"/>
              <a:cs typeface="Open Sans"/>
              <a:sym typeface="Open Sans"/>
            </a:endParaRPr>
          </a:p>
        </p:txBody>
      </p:sp>
      <p:sp>
        <p:nvSpPr>
          <p:cNvPr id="494" name="Google Shape;494;p35"/>
          <p:cNvSpPr txBox="1"/>
          <p:nvPr/>
        </p:nvSpPr>
        <p:spPr>
          <a:xfrm>
            <a:off x="1333024" y="3753154"/>
            <a:ext cx="14154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플러그인 확장 기능</a:t>
            </a:r>
            <a:endParaRPr sz="1000">
              <a:latin typeface="Open Sans"/>
              <a:ea typeface="Open Sans"/>
              <a:cs typeface="Open Sans"/>
              <a:sym typeface="Open Sans"/>
            </a:endParaRPr>
          </a:p>
        </p:txBody>
      </p:sp>
      <p:sp>
        <p:nvSpPr>
          <p:cNvPr id="495" name="Google Shape;495;p35"/>
          <p:cNvSpPr txBox="1"/>
          <p:nvPr/>
        </p:nvSpPr>
        <p:spPr>
          <a:xfrm>
            <a:off x="1472972" y="4100734"/>
            <a:ext cx="66168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플러그인을 통해 테스팅 능력, 데이터 분석, 가시화, 지속적인 통합 라이브러리로 확장 가능</a:t>
            </a:r>
            <a:endParaRPr sz="1000">
              <a:latin typeface="Open Sans"/>
              <a:ea typeface="Open Sans"/>
              <a:cs typeface="Open Sans"/>
              <a:sym typeface="Open Sans"/>
            </a:endParaRPr>
          </a:p>
        </p:txBody>
      </p:sp>
      <p:sp>
        <p:nvSpPr>
          <p:cNvPr id="496" name="Google Shape;496;p35"/>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Apache JMeter 특징</a:t>
            </a:r>
            <a:endParaRPr b="1" sz="2000">
              <a:latin typeface="Open Sans"/>
              <a:ea typeface="Open Sans"/>
              <a:cs typeface="Open Sans"/>
              <a:sym typeface="Open Sans"/>
            </a:endParaRPr>
          </a:p>
        </p:txBody>
      </p:sp>
      <p:cxnSp>
        <p:nvCxnSpPr>
          <p:cNvPr id="497" name="Google Shape;497;p35"/>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6"/>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pic>
        <p:nvPicPr>
          <p:cNvPr descr="스크린샷 2019-08-06 오전 2.28.51.png" id="503" name="Google Shape;503;p36"/>
          <p:cNvPicPr preferRelativeResize="0"/>
          <p:nvPr/>
        </p:nvPicPr>
        <p:blipFill rotWithShape="1">
          <a:blip r:embed="rId3">
            <a:alphaModFix amt="45780"/>
          </a:blip>
          <a:srcRect b="80365" l="0" r="0" t="0"/>
          <a:stretch/>
        </p:blipFill>
        <p:spPr>
          <a:xfrm>
            <a:off x="387482" y="779414"/>
            <a:ext cx="8369030" cy="805782"/>
          </a:xfrm>
          <a:prstGeom prst="rect">
            <a:avLst/>
          </a:prstGeom>
          <a:noFill/>
          <a:ln>
            <a:noFill/>
          </a:ln>
        </p:spPr>
      </p:pic>
      <p:pic>
        <p:nvPicPr>
          <p:cNvPr descr="스크린샷 2019-08-06 오전 2.28.51.png" id="504" name="Google Shape;504;p36"/>
          <p:cNvPicPr preferRelativeResize="0"/>
          <p:nvPr/>
        </p:nvPicPr>
        <p:blipFill rotWithShape="1">
          <a:blip r:embed="rId3">
            <a:alphaModFix/>
          </a:blip>
          <a:srcRect b="86633" l="41657" r="4291" t="8913"/>
          <a:stretch/>
        </p:blipFill>
        <p:spPr>
          <a:xfrm>
            <a:off x="266356" y="1935985"/>
            <a:ext cx="8611264" cy="347851"/>
          </a:xfrm>
          <a:prstGeom prst="rect">
            <a:avLst/>
          </a:prstGeom>
          <a:noFill/>
          <a:ln>
            <a:noFill/>
          </a:ln>
        </p:spPr>
      </p:pic>
      <p:sp>
        <p:nvSpPr>
          <p:cNvPr id="505" name="Google Shape;505;p36"/>
          <p:cNvSpPr/>
          <p:nvPr/>
        </p:nvSpPr>
        <p:spPr>
          <a:xfrm>
            <a:off x="3864478" y="1097319"/>
            <a:ext cx="4541100" cy="2553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cxnSp>
        <p:nvCxnSpPr>
          <p:cNvPr id="506" name="Google Shape;506;p36"/>
          <p:cNvCxnSpPr/>
          <p:nvPr/>
        </p:nvCxnSpPr>
        <p:spPr>
          <a:xfrm flipH="1" rot="10800000">
            <a:off x="279155" y="1347163"/>
            <a:ext cx="3576000" cy="594900"/>
          </a:xfrm>
          <a:prstGeom prst="straightConnector1">
            <a:avLst/>
          </a:prstGeom>
          <a:noFill/>
          <a:ln cap="flat" cmpd="sng" w="19050">
            <a:solidFill>
              <a:srgbClr val="EB220C"/>
            </a:solidFill>
            <a:prstDash val="solid"/>
            <a:miter lim="400000"/>
            <a:headEnd len="sm" w="sm" type="none"/>
            <a:tailEnd len="sm" w="sm" type="none"/>
          </a:ln>
        </p:spPr>
      </p:cxnSp>
      <p:cxnSp>
        <p:nvCxnSpPr>
          <p:cNvPr id="507" name="Google Shape;507;p36"/>
          <p:cNvCxnSpPr/>
          <p:nvPr/>
        </p:nvCxnSpPr>
        <p:spPr>
          <a:xfrm rot="10800000">
            <a:off x="8401581" y="1341365"/>
            <a:ext cx="469800" cy="606300"/>
          </a:xfrm>
          <a:prstGeom prst="straightConnector1">
            <a:avLst/>
          </a:prstGeom>
          <a:noFill/>
          <a:ln cap="flat" cmpd="sng" w="19050">
            <a:solidFill>
              <a:srgbClr val="EB220C"/>
            </a:solidFill>
            <a:prstDash val="solid"/>
            <a:miter lim="400000"/>
            <a:headEnd len="sm" w="sm" type="none"/>
            <a:tailEnd len="sm" w="sm" type="none"/>
          </a:ln>
        </p:spPr>
      </p:cxnSp>
      <p:sp>
        <p:nvSpPr>
          <p:cNvPr id="508" name="Google Shape;508;p36"/>
          <p:cNvSpPr/>
          <p:nvPr/>
        </p:nvSpPr>
        <p:spPr>
          <a:xfrm>
            <a:off x="282341" y="1949380"/>
            <a:ext cx="1251600" cy="3210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9" name="Google Shape;509;p36"/>
          <p:cNvSpPr/>
          <p:nvPr/>
        </p:nvSpPr>
        <p:spPr>
          <a:xfrm>
            <a:off x="2710866" y="1949380"/>
            <a:ext cx="1181700" cy="3210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0" name="Google Shape;510;p36"/>
          <p:cNvSpPr/>
          <p:nvPr/>
        </p:nvSpPr>
        <p:spPr>
          <a:xfrm>
            <a:off x="765950" y="2353875"/>
            <a:ext cx="239100" cy="239100"/>
          </a:xfrm>
          <a:prstGeom prst="ellipse">
            <a:avLst/>
          </a:prstGeom>
          <a:solidFill>
            <a:srgbClr val="EB220C"/>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000"/>
              <a:buFont typeface="Helvetica Neue"/>
              <a:buNone/>
            </a:pPr>
            <a:r>
              <a:rPr b="1" i="0" lang="ko" sz="1000" u="none" cap="none" strike="noStrike">
                <a:solidFill>
                  <a:srgbClr val="FFFFFF"/>
                </a:solidFill>
                <a:latin typeface="Helvetica Neue"/>
                <a:ea typeface="Helvetica Neue"/>
                <a:cs typeface="Helvetica Neue"/>
                <a:sym typeface="Helvetica Neue"/>
              </a:rPr>
              <a:t>1</a:t>
            </a:r>
            <a:endParaRPr sz="900"/>
          </a:p>
        </p:txBody>
      </p:sp>
      <p:sp>
        <p:nvSpPr>
          <p:cNvPr id="511" name="Google Shape;511;p36"/>
          <p:cNvSpPr/>
          <p:nvPr/>
        </p:nvSpPr>
        <p:spPr>
          <a:xfrm>
            <a:off x="3113722" y="2340524"/>
            <a:ext cx="239100" cy="239100"/>
          </a:xfrm>
          <a:prstGeom prst="ellipse">
            <a:avLst/>
          </a:prstGeom>
          <a:solidFill>
            <a:srgbClr val="EB220C"/>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000"/>
              <a:buFont typeface="Helvetica Neue"/>
              <a:buNone/>
            </a:pPr>
            <a:r>
              <a:rPr b="1" i="0" lang="ko" sz="1000" u="none" cap="none" strike="noStrike">
                <a:solidFill>
                  <a:srgbClr val="FFFFFF"/>
                </a:solidFill>
                <a:latin typeface="Helvetica Neue"/>
                <a:ea typeface="Helvetica Neue"/>
                <a:cs typeface="Helvetica Neue"/>
                <a:sym typeface="Helvetica Neue"/>
              </a:rPr>
              <a:t>2</a:t>
            </a:r>
            <a:endParaRPr sz="900"/>
          </a:p>
        </p:txBody>
      </p:sp>
      <p:sp>
        <p:nvSpPr>
          <p:cNvPr id="512" name="Google Shape;512;p36"/>
          <p:cNvSpPr txBox="1"/>
          <p:nvPr/>
        </p:nvSpPr>
        <p:spPr>
          <a:xfrm>
            <a:off x="387450" y="3071613"/>
            <a:ext cx="8369100" cy="6063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TestPlan 을 실행한다. TestPlan 내에 포함된 모든 테스트 케이스를 실행하며, 수행 결과를 기록한다. 테스트 케이스를 작성 완료한 후 시험하거나, 이전에 작성된 TestPlan 을 로드(load)한 후 재실행할 때 사용한다. </a:t>
            </a:r>
            <a:endParaRPr i="0" sz="1000" u="none" cap="none" strike="noStrike">
              <a:solidFill>
                <a:srgbClr val="000000"/>
              </a:solidFill>
              <a:latin typeface="Open Sans"/>
              <a:ea typeface="Open Sans"/>
              <a:cs typeface="Open Sans"/>
              <a:sym typeface="Open Sans"/>
            </a:endParaRPr>
          </a:p>
        </p:txBody>
      </p:sp>
      <p:sp>
        <p:nvSpPr>
          <p:cNvPr id="513" name="Google Shape;513;p36"/>
          <p:cNvSpPr txBox="1"/>
          <p:nvPr/>
        </p:nvSpPr>
        <p:spPr>
          <a:xfrm>
            <a:off x="403923" y="2839263"/>
            <a:ext cx="14667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i="0" lang="ko" sz="1000" u="none" cap="none" strike="noStrike">
                <a:latin typeface="Open Sans"/>
                <a:ea typeface="Open Sans"/>
                <a:cs typeface="Open Sans"/>
                <a:sym typeface="Open Sans"/>
              </a:rPr>
              <a:t>1. Start TestPlan</a:t>
            </a:r>
            <a:endParaRPr b="1" sz="1000">
              <a:latin typeface="Open Sans"/>
              <a:ea typeface="Open Sans"/>
              <a:cs typeface="Open Sans"/>
              <a:sym typeface="Open Sans"/>
            </a:endParaRPr>
          </a:p>
        </p:txBody>
      </p:sp>
      <p:sp>
        <p:nvSpPr>
          <p:cNvPr id="514" name="Google Shape;514;p36"/>
          <p:cNvSpPr txBox="1"/>
          <p:nvPr/>
        </p:nvSpPr>
        <p:spPr>
          <a:xfrm>
            <a:off x="403933" y="3851764"/>
            <a:ext cx="8369100" cy="4875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TestPlan 수행 결과를 지운다. 이전 테스트 결과를 지우기 위해 사용한다. </a:t>
            </a:r>
            <a:endParaRPr i="0" sz="1000" u="none" cap="none" strike="noStrike">
              <a:solidFill>
                <a:srgbClr val="000000"/>
              </a:solidFill>
              <a:latin typeface="Open Sans"/>
              <a:ea typeface="Open Sans"/>
              <a:cs typeface="Open Sans"/>
              <a:sym typeface="Open Sans"/>
            </a:endParaRPr>
          </a:p>
        </p:txBody>
      </p:sp>
      <p:sp>
        <p:nvSpPr>
          <p:cNvPr id="515" name="Google Shape;515;p36"/>
          <p:cNvSpPr txBox="1"/>
          <p:nvPr/>
        </p:nvSpPr>
        <p:spPr>
          <a:xfrm>
            <a:off x="403935" y="3646174"/>
            <a:ext cx="13305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i="0" lang="ko" sz="1000" u="none" cap="none" strike="noStrike">
                <a:latin typeface="Open Sans"/>
                <a:ea typeface="Open Sans"/>
                <a:cs typeface="Open Sans"/>
                <a:sym typeface="Open Sans"/>
              </a:rPr>
              <a:t>2. Clear output</a:t>
            </a:r>
            <a:endParaRPr b="1" sz="1000">
              <a:latin typeface="Open Sans"/>
              <a:ea typeface="Open Sans"/>
              <a:cs typeface="Open Sans"/>
              <a:sym typeface="Open Sans"/>
            </a:endParaRPr>
          </a:p>
        </p:txBody>
      </p:sp>
      <p:sp>
        <p:nvSpPr>
          <p:cNvPr id="516" name="Google Shape;516;p36"/>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Apache JMeter Client</a:t>
            </a:r>
            <a:endParaRPr b="1" sz="2000">
              <a:latin typeface="Open Sans"/>
              <a:ea typeface="Open Sans"/>
              <a:cs typeface="Open Sans"/>
              <a:sym typeface="Open Sans"/>
            </a:endParaRPr>
          </a:p>
        </p:txBody>
      </p:sp>
      <p:cxnSp>
        <p:nvCxnSpPr>
          <p:cNvPr id="517" name="Google Shape;517;p36"/>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7"/>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pic>
        <p:nvPicPr>
          <p:cNvPr descr="스크린샷 2019-08-06 오전 2.28.51.png" id="523" name="Google Shape;523;p37"/>
          <p:cNvPicPr preferRelativeResize="0"/>
          <p:nvPr/>
        </p:nvPicPr>
        <p:blipFill rotWithShape="1">
          <a:blip r:embed="rId3">
            <a:alphaModFix amt="45780"/>
          </a:blip>
          <a:srcRect b="80365" l="0" r="0" t="0"/>
          <a:stretch/>
        </p:blipFill>
        <p:spPr>
          <a:xfrm>
            <a:off x="387482" y="779414"/>
            <a:ext cx="8369030" cy="805782"/>
          </a:xfrm>
          <a:prstGeom prst="rect">
            <a:avLst/>
          </a:prstGeom>
          <a:noFill/>
          <a:ln>
            <a:noFill/>
          </a:ln>
        </p:spPr>
      </p:pic>
      <p:pic>
        <p:nvPicPr>
          <p:cNvPr descr="스크린샷 2019-08-06 오전 2.28.51.png" id="524" name="Google Shape;524;p37"/>
          <p:cNvPicPr preferRelativeResize="0"/>
          <p:nvPr/>
        </p:nvPicPr>
        <p:blipFill rotWithShape="1">
          <a:blip r:embed="rId3">
            <a:alphaModFix/>
          </a:blip>
          <a:srcRect b="86633" l="41657" r="4291" t="8913"/>
          <a:stretch/>
        </p:blipFill>
        <p:spPr>
          <a:xfrm>
            <a:off x="266356" y="1935985"/>
            <a:ext cx="8611264" cy="347851"/>
          </a:xfrm>
          <a:prstGeom prst="rect">
            <a:avLst/>
          </a:prstGeom>
          <a:noFill/>
          <a:ln>
            <a:noFill/>
          </a:ln>
        </p:spPr>
      </p:pic>
      <p:sp>
        <p:nvSpPr>
          <p:cNvPr id="525" name="Google Shape;525;p37"/>
          <p:cNvSpPr/>
          <p:nvPr/>
        </p:nvSpPr>
        <p:spPr>
          <a:xfrm>
            <a:off x="3864478" y="1097319"/>
            <a:ext cx="4541100" cy="2553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cxnSp>
        <p:nvCxnSpPr>
          <p:cNvPr id="526" name="Google Shape;526;p37"/>
          <p:cNvCxnSpPr/>
          <p:nvPr/>
        </p:nvCxnSpPr>
        <p:spPr>
          <a:xfrm flipH="1" rot="10800000">
            <a:off x="279155" y="1347163"/>
            <a:ext cx="3576000" cy="594900"/>
          </a:xfrm>
          <a:prstGeom prst="straightConnector1">
            <a:avLst/>
          </a:prstGeom>
          <a:noFill/>
          <a:ln cap="flat" cmpd="sng" w="19050">
            <a:solidFill>
              <a:srgbClr val="EB220C"/>
            </a:solidFill>
            <a:prstDash val="solid"/>
            <a:miter lim="400000"/>
            <a:headEnd len="sm" w="sm" type="none"/>
            <a:tailEnd len="sm" w="sm" type="none"/>
          </a:ln>
        </p:spPr>
      </p:cxnSp>
      <p:cxnSp>
        <p:nvCxnSpPr>
          <p:cNvPr id="527" name="Google Shape;527;p37"/>
          <p:cNvCxnSpPr/>
          <p:nvPr/>
        </p:nvCxnSpPr>
        <p:spPr>
          <a:xfrm rot="10800000">
            <a:off x="8401581" y="1341365"/>
            <a:ext cx="469800" cy="606300"/>
          </a:xfrm>
          <a:prstGeom prst="straightConnector1">
            <a:avLst/>
          </a:prstGeom>
          <a:noFill/>
          <a:ln cap="flat" cmpd="sng" w="19050">
            <a:solidFill>
              <a:srgbClr val="EB220C"/>
            </a:solidFill>
            <a:prstDash val="solid"/>
            <a:miter lim="400000"/>
            <a:headEnd len="sm" w="sm" type="none"/>
            <a:tailEnd len="sm" w="sm" type="none"/>
          </a:ln>
        </p:spPr>
      </p:cxnSp>
      <p:sp>
        <p:nvSpPr>
          <p:cNvPr id="528" name="Google Shape;528;p37"/>
          <p:cNvSpPr/>
          <p:nvPr/>
        </p:nvSpPr>
        <p:spPr>
          <a:xfrm>
            <a:off x="7384211" y="1949380"/>
            <a:ext cx="556800" cy="3210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29" name="Google Shape;529;p37"/>
          <p:cNvSpPr txBox="1"/>
          <p:nvPr/>
        </p:nvSpPr>
        <p:spPr>
          <a:xfrm>
            <a:off x="424314" y="3060707"/>
            <a:ext cx="8369100" cy="558300"/>
          </a:xfrm>
          <a:prstGeom prst="rect">
            <a:avLst/>
          </a:prstGeom>
          <a:noFill/>
          <a:ln>
            <a:noFill/>
          </a:ln>
        </p:spPr>
        <p:txBody>
          <a:bodyPr anchorCtr="0" anchor="t" bIns="32750" lIns="32750" spcFirstLastPara="1" rIns="32750" wrap="square" tIns="32750">
            <a:noAutofit/>
          </a:bodyPr>
          <a:lstStyle/>
          <a:p>
            <a:pPr indent="0" lvl="0" marL="0" marR="0" rtl="0" algn="l">
              <a:lnSpc>
                <a:spcPct val="1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직전 TestPlan 수행 결과에서 오류가 발생한 테스트 케이스 개수를 표시한다. 아이콘을 클릭하면 logViewer 패널이 표시된다.</a:t>
            </a:r>
            <a:endParaRPr sz="1000">
              <a:latin typeface="Open Sans"/>
              <a:ea typeface="Open Sans"/>
              <a:cs typeface="Open Sans"/>
              <a:sym typeface="Open Sans"/>
            </a:endParaRPr>
          </a:p>
        </p:txBody>
      </p:sp>
      <p:sp>
        <p:nvSpPr>
          <p:cNvPr id="530" name="Google Shape;530;p37"/>
          <p:cNvSpPr txBox="1"/>
          <p:nvPr/>
        </p:nvSpPr>
        <p:spPr>
          <a:xfrm>
            <a:off x="424313" y="2846188"/>
            <a:ext cx="21078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i="0" lang="ko" sz="1000" u="none" cap="none" strike="noStrike">
                <a:latin typeface="Open Sans"/>
                <a:ea typeface="Open Sans"/>
                <a:cs typeface="Open Sans"/>
                <a:sym typeface="Open Sans"/>
              </a:rPr>
              <a:t>3. Error / Warning count</a:t>
            </a:r>
            <a:endParaRPr sz="1000">
              <a:latin typeface="Open Sans"/>
              <a:ea typeface="Open Sans"/>
              <a:cs typeface="Open Sans"/>
              <a:sym typeface="Open Sans"/>
            </a:endParaRPr>
          </a:p>
        </p:txBody>
      </p:sp>
      <p:sp>
        <p:nvSpPr>
          <p:cNvPr id="531" name="Google Shape;531;p37"/>
          <p:cNvSpPr/>
          <p:nvPr/>
        </p:nvSpPr>
        <p:spPr>
          <a:xfrm>
            <a:off x="8018978" y="1949380"/>
            <a:ext cx="834900" cy="3210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32" name="Google Shape;532;p37"/>
          <p:cNvSpPr txBox="1"/>
          <p:nvPr/>
        </p:nvSpPr>
        <p:spPr>
          <a:xfrm>
            <a:off x="424320" y="3498355"/>
            <a:ext cx="14397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i="0" lang="ko" sz="1000" u="none" cap="none" strike="noStrike">
                <a:latin typeface="Open Sans"/>
                <a:ea typeface="Open Sans"/>
                <a:cs typeface="Open Sans"/>
                <a:sym typeface="Open Sans"/>
              </a:rPr>
              <a:t>4. Thread Count</a:t>
            </a:r>
            <a:endParaRPr sz="1000">
              <a:latin typeface="Open Sans"/>
              <a:ea typeface="Open Sans"/>
              <a:cs typeface="Open Sans"/>
              <a:sym typeface="Open Sans"/>
            </a:endParaRPr>
          </a:p>
        </p:txBody>
      </p:sp>
      <p:sp>
        <p:nvSpPr>
          <p:cNvPr id="533" name="Google Shape;533;p37"/>
          <p:cNvSpPr txBox="1"/>
          <p:nvPr/>
        </p:nvSpPr>
        <p:spPr>
          <a:xfrm>
            <a:off x="424325" y="3712852"/>
            <a:ext cx="8369100" cy="391200"/>
          </a:xfrm>
          <a:prstGeom prst="rect">
            <a:avLst/>
          </a:prstGeom>
          <a:noFill/>
          <a:ln>
            <a:noFill/>
          </a:ln>
        </p:spPr>
        <p:txBody>
          <a:bodyPr anchorCtr="0" anchor="t" bIns="32750" lIns="32750" spcFirstLastPara="1" rIns="32750" wrap="square" tIns="32750">
            <a:noAutofit/>
          </a:bodyPr>
          <a:lstStyle/>
          <a:p>
            <a:pPr indent="0" lvl="0" marL="0" marR="0" rtl="0" algn="l">
              <a:lnSpc>
                <a:spcPct val="1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Test Plan의 수행 중인 현재 사용중인 쓰레드 수와 전체 쓰레드 수를 표시한다. </a:t>
            </a:r>
            <a:endParaRPr sz="1000">
              <a:latin typeface="Open Sans"/>
              <a:ea typeface="Open Sans"/>
              <a:cs typeface="Open Sans"/>
              <a:sym typeface="Open Sans"/>
            </a:endParaRPr>
          </a:p>
        </p:txBody>
      </p:sp>
      <p:sp>
        <p:nvSpPr>
          <p:cNvPr id="534" name="Google Shape;534;p37"/>
          <p:cNvSpPr/>
          <p:nvPr/>
        </p:nvSpPr>
        <p:spPr>
          <a:xfrm>
            <a:off x="7543050" y="2346750"/>
            <a:ext cx="239100" cy="239100"/>
          </a:xfrm>
          <a:prstGeom prst="ellipse">
            <a:avLst/>
          </a:prstGeom>
          <a:solidFill>
            <a:srgbClr val="EB220C"/>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000"/>
              <a:buFont typeface="Helvetica Neue"/>
              <a:buNone/>
            </a:pPr>
            <a:r>
              <a:rPr b="1" lang="ko" sz="1000">
                <a:solidFill>
                  <a:srgbClr val="FFFFFF"/>
                </a:solidFill>
                <a:latin typeface="Helvetica Neue"/>
                <a:ea typeface="Helvetica Neue"/>
                <a:cs typeface="Helvetica Neue"/>
                <a:sym typeface="Helvetica Neue"/>
              </a:rPr>
              <a:t>3</a:t>
            </a:r>
            <a:endParaRPr sz="900"/>
          </a:p>
        </p:txBody>
      </p:sp>
      <p:sp>
        <p:nvSpPr>
          <p:cNvPr id="535" name="Google Shape;535;p37"/>
          <p:cNvSpPr/>
          <p:nvPr/>
        </p:nvSpPr>
        <p:spPr>
          <a:xfrm>
            <a:off x="8316872" y="2346749"/>
            <a:ext cx="239100" cy="239100"/>
          </a:xfrm>
          <a:prstGeom prst="ellipse">
            <a:avLst/>
          </a:prstGeom>
          <a:solidFill>
            <a:srgbClr val="EB220C"/>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000"/>
              <a:buFont typeface="Helvetica Neue"/>
              <a:buNone/>
            </a:pPr>
            <a:r>
              <a:rPr b="1" lang="ko" sz="1000">
                <a:solidFill>
                  <a:srgbClr val="FFFFFF"/>
                </a:solidFill>
                <a:latin typeface="Helvetica Neue"/>
                <a:ea typeface="Helvetica Neue"/>
                <a:cs typeface="Helvetica Neue"/>
                <a:sym typeface="Helvetica Neue"/>
              </a:rPr>
              <a:t>4</a:t>
            </a:r>
            <a:endParaRPr sz="900"/>
          </a:p>
        </p:txBody>
      </p:sp>
      <p:sp>
        <p:nvSpPr>
          <p:cNvPr id="536" name="Google Shape;536;p37"/>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Apache JMeter Client</a:t>
            </a:r>
            <a:endParaRPr b="1" sz="2000">
              <a:latin typeface="Open Sans"/>
              <a:ea typeface="Open Sans"/>
              <a:cs typeface="Open Sans"/>
              <a:sym typeface="Open Sans"/>
            </a:endParaRPr>
          </a:p>
        </p:txBody>
      </p:sp>
      <p:cxnSp>
        <p:nvCxnSpPr>
          <p:cNvPr id="537" name="Google Shape;537;p37"/>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8"/>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pic>
        <p:nvPicPr>
          <p:cNvPr descr="스크린샷 2019-08-06 오후 12.25.03.png" id="543" name="Google Shape;543;p38"/>
          <p:cNvPicPr preferRelativeResize="0"/>
          <p:nvPr/>
        </p:nvPicPr>
        <p:blipFill rotWithShape="1">
          <a:blip r:embed="rId3">
            <a:alphaModFix/>
          </a:blip>
          <a:srcRect b="0" l="0" r="0" t="3984"/>
          <a:stretch/>
        </p:blipFill>
        <p:spPr>
          <a:xfrm>
            <a:off x="517260" y="937303"/>
            <a:ext cx="2956193" cy="1594573"/>
          </a:xfrm>
          <a:prstGeom prst="rect">
            <a:avLst/>
          </a:prstGeom>
          <a:noFill/>
          <a:ln>
            <a:noFill/>
          </a:ln>
        </p:spPr>
      </p:pic>
      <p:pic>
        <p:nvPicPr>
          <p:cNvPr descr="이미지" id="544" name="Google Shape;544;p38"/>
          <p:cNvPicPr preferRelativeResize="0"/>
          <p:nvPr/>
        </p:nvPicPr>
        <p:blipFill rotWithShape="1">
          <a:blip r:embed="rId4">
            <a:alphaModFix/>
          </a:blip>
          <a:srcRect b="0" l="0" r="0" t="0"/>
          <a:stretch/>
        </p:blipFill>
        <p:spPr>
          <a:xfrm>
            <a:off x="1186604" y="2708707"/>
            <a:ext cx="1711086" cy="1796640"/>
          </a:xfrm>
          <a:prstGeom prst="rect">
            <a:avLst/>
          </a:prstGeom>
          <a:noFill/>
          <a:ln>
            <a:noFill/>
          </a:ln>
        </p:spPr>
      </p:pic>
      <p:sp>
        <p:nvSpPr>
          <p:cNvPr id="545" name="Google Shape;545;p38"/>
          <p:cNvSpPr txBox="1"/>
          <p:nvPr/>
        </p:nvSpPr>
        <p:spPr>
          <a:xfrm>
            <a:off x="3688602" y="1452588"/>
            <a:ext cx="5487600" cy="5640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000000"/>
              </a:buClr>
              <a:buSzPts val="1300"/>
              <a:buFont typeface="Helvetica Neue"/>
              <a:buNone/>
            </a:pPr>
            <a:r>
              <a:rPr i="0" lang="ko" sz="1200" u="none" cap="none" strike="noStrike">
                <a:latin typeface="Open Sans"/>
                <a:ea typeface="Open Sans"/>
                <a:cs typeface="Open Sans"/>
                <a:sym typeface="Open Sans"/>
              </a:rPr>
              <a:t>JMeter 테스트 케이스(혹은 시나리오)에 대한 전반적인 설정을 포함하는 영역</a:t>
            </a:r>
            <a:endParaRPr sz="1200">
              <a:latin typeface="Open Sans"/>
              <a:ea typeface="Open Sans"/>
              <a:cs typeface="Open Sans"/>
              <a:sym typeface="Open Sans"/>
            </a:endParaRPr>
          </a:p>
        </p:txBody>
      </p:sp>
      <p:sp>
        <p:nvSpPr>
          <p:cNvPr id="546" name="Google Shape;546;p38"/>
          <p:cNvSpPr txBox="1"/>
          <p:nvPr/>
        </p:nvSpPr>
        <p:spPr>
          <a:xfrm>
            <a:off x="3688588" y="3495131"/>
            <a:ext cx="30318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i="0" lang="ko" sz="1200" u="none" cap="none" strike="noStrike">
                <a:latin typeface="Open Sans"/>
                <a:ea typeface="Open Sans"/>
                <a:cs typeface="Open Sans"/>
                <a:sym typeface="Open Sans"/>
              </a:rPr>
              <a:t>실제 JMeter 테스트 스크립트 형식 예시</a:t>
            </a:r>
            <a:endParaRPr sz="1200">
              <a:latin typeface="Open Sans"/>
              <a:ea typeface="Open Sans"/>
              <a:cs typeface="Open Sans"/>
              <a:sym typeface="Open Sans"/>
            </a:endParaRPr>
          </a:p>
        </p:txBody>
      </p:sp>
      <p:sp>
        <p:nvSpPr>
          <p:cNvPr id="547" name="Google Shape;547;p38"/>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Test Plan</a:t>
            </a:r>
            <a:endParaRPr b="1" sz="2000">
              <a:latin typeface="Open Sans"/>
              <a:ea typeface="Open Sans"/>
              <a:cs typeface="Open Sans"/>
              <a:sym typeface="Open Sans"/>
            </a:endParaRPr>
          </a:p>
        </p:txBody>
      </p:sp>
      <p:cxnSp>
        <p:nvCxnSpPr>
          <p:cNvPr id="548" name="Google Shape;548;p38"/>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9"/>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554" name="Google Shape;554;p39"/>
          <p:cNvSpPr txBox="1"/>
          <p:nvPr/>
        </p:nvSpPr>
        <p:spPr>
          <a:xfrm>
            <a:off x="1091098" y="987925"/>
            <a:ext cx="6961800" cy="5640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i="0" lang="ko" sz="1000" u="none" cap="none" strike="noStrike">
                <a:latin typeface="Open Sans"/>
                <a:ea typeface="Open Sans"/>
                <a:cs typeface="Open Sans"/>
                <a:sym typeface="Open Sans"/>
              </a:rPr>
              <a:t>테스트 케이스를 작성하기 위해 추가해야 하는 필수(기본) 구성 요소들은 </a:t>
            </a:r>
            <a:br>
              <a:rPr i="0" lang="ko" sz="1000" u="none" cap="none" strike="noStrike">
                <a:latin typeface="Open Sans"/>
                <a:ea typeface="Open Sans"/>
                <a:cs typeface="Open Sans"/>
                <a:sym typeface="Open Sans"/>
              </a:rPr>
            </a:br>
            <a:r>
              <a:rPr i="0" lang="ko" sz="1000" u="none" cap="none" strike="noStrike">
                <a:latin typeface="Open Sans"/>
                <a:ea typeface="Open Sans"/>
                <a:cs typeface="Open Sans"/>
                <a:sym typeface="Open Sans"/>
              </a:rPr>
              <a:t>‘Thead Groups (Users)’, ‘Config Elements’, ‘Sampler’ 및 ‘Listener’ 이다. </a:t>
            </a:r>
            <a:endParaRPr sz="1000">
              <a:latin typeface="Open Sans"/>
              <a:ea typeface="Open Sans"/>
              <a:cs typeface="Open Sans"/>
              <a:sym typeface="Open Sans"/>
            </a:endParaRPr>
          </a:p>
        </p:txBody>
      </p:sp>
      <p:sp>
        <p:nvSpPr>
          <p:cNvPr id="555" name="Google Shape;555;p39"/>
          <p:cNvSpPr txBox="1"/>
          <p:nvPr/>
        </p:nvSpPr>
        <p:spPr>
          <a:xfrm>
            <a:off x="2096091" y="1776318"/>
            <a:ext cx="49518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i="0" lang="ko" sz="1000" u="none" cap="none" strike="noStrike">
                <a:latin typeface="Open Sans"/>
                <a:ea typeface="Open Sans"/>
                <a:cs typeface="Open Sans"/>
                <a:sym typeface="Open Sans"/>
              </a:rPr>
              <a:t>나머지 구성 요소들을 좀 더 정교한 테스트를 수행하기 위해 설정한다. </a:t>
            </a:r>
            <a:endParaRPr sz="1000">
              <a:latin typeface="Open Sans"/>
              <a:ea typeface="Open Sans"/>
              <a:cs typeface="Open Sans"/>
              <a:sym typeface="Open Sans"/>
            </a:endParaRPr>
          </a:p>
        </p:txBody>
      </p:sp>
      <p:pic>
        <p:nvPicPr>
          <p:cNvPr descr="스크린샷 2019-08-06 오후 12.41.05.png" id="556" name="Google Shape;556;p39"/>
          <p:cNvPicPr preferRelativeResize="0"/>
          <p:nvPr/>
        </p:nvPicPr>
        <p:blipFill rotWithShape="1">
          <a:blip r:embed="rId3">
            <a:alphaModFix/>
          </a:blip>
          <a:srcRect b="0" l="0" r="0" t="0"/>
          <a:stretch/>
        </p:blipFill>
        <p:spPr>
          <a:xfrm>
            <a:off x="2813970" y="2258966"/>
            <a:ext cx="3516064" cy="2377531"/>
          </a:xfrm>
          <a:prstGeom prst="rect">
            <a:avLst/>
          </a:prstGeom>
          <a:noFill/>
          <a:ln>
            <a:noFill/>
          </a:ln>
        </p:spPr>
      </p:pic>
      <p:sp>
        <p:nvSpPr>
          <p:cNvPr id="557" name="Google Shape;557;p39"/>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Test Plan</a:t>
            </a:r>
            <a:endParaRPr b="1" sz="2000">
              <a:latin typeface="Open Sans"/>
              <a:ea typeface="Open Sans"/>
              <a:cs typeface="Open Sans"/>
              <a:sym typeface="Open Sans"/>
            </a:endParaRPr>
          </a:p>
        </p:txBody>
      </p:sp>
      <p:cxnSp>
        <p:nvCxnSpPr>
          <p:cNvPr id="558" name="Google Shape;558;p39"/>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0"/>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pic>
        <p:nvPicPr>
          <p:cNvPr descr="스크린샷 2019-08-06 오후 12.41.56.png" id="564" name="Google Shape;564;p40"/>
          <p:cNvPicPr preferRelativeResize="0"/>
          <p:nvPr/>
        </p:nvPicPr>
        <p:blipFill rotWithShape="1">
          <a:blip r:embed="rId3">
            <a:alphaModFix/>
          </a:blip>
          <a:srcRect b="0" l="0" r="0" t="0"/>
          <a:stretch/>
        </p:blipFill>
        <p:spPr>
          <a:xfrm>
            <a:off x="471775" y="2193253"/>
            <a:ext cx="2710101" cy="1253300"/>
          </a:xfrm>
          <a:prstGeom prst="rect">
            <a:avLst/>
          </a:prstGeom>
          <a:noFill/>
          <a:ln>
            <a:noFill/>
          </a:ln>
        </p:spPr>
      </p:pic>
      <p:sp>
        <p:nvSpPr>
          <p:cNvPr id="565" name="Google Shape;565;p40"/>
          <p:cNvSpPr txBox="1"/>
          <p:nvPr/>
        </p:nvSpPr>
        <p:spPr>
          <a:xfrm>
            <a:off x="3411075" y="1666350"/>
            <a:ext cx="5489100" cy="25743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200" u="none" cap="none" strike="noStrike">
                <a:latin typeface="Open Sans"/>
                <a:ea typeface="Open Sans"/>
                <a:cs typeface="Open Sans"/>
                <a:sym typeface="Open Sans"/>
              </a:rPr>
              <a:t>Thead Groups 를 달리 표현하자면, </a:t>
            </a:r>
            <a:r>
              <a:rPr b="1" i="0" lang="ko" sz="1200" u="sng" cap="none" strike="noStrike">
                <a:latin typeface="Open Sans"/>
                <a:ea typeface="Open Sans"/>
                <a:cs typeface="Open Sans"/>
                <a:sym typeface="Open Sans"/>
              </a:rPr>
              <a:t>가상 사용자(virtual user)</a:t>
            </a:r>
            <a:r>
              <a:rPr i="0" lang="ko" sz="1200" u="none" cap="none" strike="noStrike">
                <a:latin typeface="Open Sans"/>
                <a:ea typeface="Open Sans"/>
                <a:cs typeface="Open Sans"/>
                <a:sym typeface="Open Sans"/>
              </a:rPr>
              <a:t>이다. </a:t>
            </a:r>
            <a:endParaRPr sz="12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i="0" sz="1200" u="none" cap="none" strike="noStrike">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i="0" lang="ko" sz="1200" u="none" cap="none" strike="noStrike">
                <a:latin typeface="Open Sans"/>
                <a:ea typeface="Open Sans"/>
                <a:cs typeface="Open Sans"/>
                <a:sym typeface="Open Sans"/>
              </a:rPr>
              <a:t>실제 사용자가 서비스(혹은 서버)를 호출하는 행위를 스레드가 모의 수행하는 것이다. 테스트를 실행하는 </a:t>
            </a:r>
            <a:r>
              <a:rPr b="1" i="0" lang="ko" sz="1200" u="sng" cap="none" strike="noStrike">
                <a:latin typeface="Open Sans"/>
                <a:ea typeface="Open Sans"/>
                <a:cs typeface="Open Sans"/>
                <a:sym typeface="Open Sans"/>
              </a:rPr>
              <a:t>횟수, 주기, 동시에 실행되는 스레드 개수</a:t>
            </a:r>
            <a:r>
              <a:rPr i="0" lang="ko" sz="1200" u="none" cap="none" strike="noStrike">
                <a:latin typeface="Open Sans"/>
                <a:ea typeface="Open Sans"/>
                <a:cs typeface="Open Sans"/>
                <a:sym typeface="Open Sans"/>
              </a:rPr>
              <a:t> 등을 설정할 수 있다. </a:t>
            </a:r>
            <a:endParaRPr sz="12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i="0" sz="1200" u="none" cap="none" strike="noStrike">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i="0" lang="ko" sz="1200" u="none" cap="none" strike="noStrike">
                <a:latin typeface="Open Sans"/>
                <a:ea typeface="Open Sans"/>
                <a:cs typeface="Open Sans"/>
                <a:sym typeface="Open Sans"/>
              </a:rPr>
              <a:t>TestPlan 작성 시 먼저 스레드를 생성하고, 스레드 아래에 sampler 들을 추가하게 된다. </a:t>
            </a:r>
            <a:endParaRPr sz="1200">
              <a:latin typeface="Open Sans"/>
              <a:ea typeface="Open Sans"/>
              <a:cs typeface="Open Sans"/>
              <a:sym typeface="Open Sans"/>
            </a:endParaRPr>
          </a:p>
        </p:txBody>
      </p:sp>
      <p:sp>
        <p:nvSpPr>
          <p:cNvPr id="566" name="Google Shape;566;p40"/>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Thread Group</a:t>
            </a:r>
            <a:endParaRPr b="1" sz="2000">
              <a:latin typeface="Open Sans"/>
              <a:ea typeface="Open Sans"/>
              <a:cs typeface="Open Sans"/>
              <a:sym typeface="Open Sans"/>
            </a:endParaRPr>
          </a:p>
        </p:txBody>
      </p:sp>
      <p:cxnSp>
        <p:nvCxnSpPr>
          <p:cNvPr id="567" name="Google Shape;567;p40"/>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1"/>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573" name="Google Shape;573;p41"/>
          <p:cNvSpPr txBox="1"/>
          <p:nvPr/>
        </p:nvSpPr>
        <p:spPr>
          <a:xfrm>
            <a:off x="3174318" y="2170574"/>
            <a:ext cx="5545200" cy="15660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200" u="none" cap="none" strike="noStrike">
                <a:solidFill>
                  <a:srgbClr val="000000"/>
                </a:solidFill>
                <a:latin typeface="Open Sans"/>
                <a:ea typeface="Open Sans"/>
                <a:cs typeface="Open Sans"/>
                <a:sym typeface="Open Sans"/>
              </a:rPr>
              <a:t>사용자가 서비스를 실행하는 행위를 소프트웨어적으로 모방하는 것이며, 개별 테스트 케이스 혹은 액션(action)이라고 정의할 수 있다. </a:t>
            </a:r>
            <a:endParaRPr sz="12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i="0" sz="1200" u="none" cap="none" strike="noStrike">
              <a:solidFill>
                <a:srgbClr val="000000"/>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i="0" lang="ko" sz="1200" u="none" cap="none" strike="noStrike">
                <a:solidFill>
                  <a:srgbClr val="000000"/>
                </a:solidFill>
                <a:latin typeface="Open Sans"/>
                <a:ea typeface="Open Sans"/>
                <a:cs typeface="Open Sans"/>
                <a:sym typeface="Open Sans"/>
              </a:rPr>
              <a:t>HTTP 요청, TCP 통신, JDBC 쿼리 등 다양한 방식으로 서비스를 실행할 수 있는 sampler 들이 제공된다.</a:t>
            </a:r>
            <a:endParaRPr sz="1200">
              <a:latin typeface="Open Sans"/>
              <a:ea typeface="Open Sans"/>
              <a:cs typeface="Open Sans"/>
              <a:sym typeface="Open Sans"/>
            </a:endParaRPr>
          </a:p>
        </p:txBody>
      </p:sp>
      <p:pic>
        <p:nvPicPr>
          <p:cNvPr descr="스크린샷 2019-08-06 오후 12.46.01.png" id="574" name="Google Shape;574;p41"/>
          <p:cNvPicPr preferRelativeResize="0"/>
          <p:nvPr/>
        </p:nvPicPr>
        <p:blipFill rotWithShape="1">
          <a:blip r:embed="rId3">
            <a:alphaModFix/>
          </a:blip>
          <a:srcRect b="0" l="0" r="0" t="0"/>
          <a:stretch/>
        </p:blipFill>
        <p:spPr>
          <a:xfrm>
            <a:off x="905949" y="1374141"/>
            <a:ext cx="1624939" cy="3158881"/>
          </a:xfrm>
          <a:prstGeom prst="rect">
            <a:avLst/>
          </a:prstGeom>
          <a:noFill/>
          <a:ln>
            <a:noFill/>
          </a:ln>
        </p:spPr>
      </p:pic>
      <p:sp>
        <p:nvSpPr>
          <p:cNvPr id="575" name="Google Shape;575;p41"/>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Sampler</a:t>
            </a:r>
            <a:endParaRPr b="1" sz="2000">
              <a:latin typeface="Open Sans"/>
              <a:ea typeface="Open Sans"/>
              <a:cs typeface="Open Sans"/>
              <a:sym typeface="Open Sans"/>
            </a:endParaRPr>
          </a:p>
        </p:txBody>
      </p:sp>
      <p:cxnSp>
        <p:nvCxnSpPr>
          <p:cNvPr id="576" name="Google Shape;576;p41"/>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2"/>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582" name="Google Shape;582;p42"/>
          <p:cNvSpPr txBox="1"/>
          <p:nvPr/>
        </p:nvSpPr>
        <p:spPr>
          <a:xfrm>
            <a:off x="3332159" y="2340688"/>
            <a:ext cx="5410200" cy="12255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200" u="none" cap="none" strike="noStrike">
                <a:solidFill>
                  <a:srgbClr val="000000"/>
                </a:solidFill>
                <a:latin typeface="Open Sans"/>
                <a:ea typeface="Open Sans"/>
                <a:cs typeface="Open Sans"/>
                <a:sym typeface="Open Sans"/>
              </a:rPr>
              <a:t>테스트를 수행하기 위한 각종 환경 변수, 기본 값 등을 지정할 수 있다. </a:t>
            </a:r>
            <a:endParaRPr sz="12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i="0" sz="1200" u="none" cap="none" strike="noStrike">
              <a:solidFill>
                <a:srgbClr val="000000"/>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i="0" lang="ko" sz="1200" u="none" cap="none" strike="noStrike">
                <a:solidFill>
                  <a:srgbClr val="000000"/>
                </a:solidFill>
                <a:latin typeface="Open Sans"/>
                <a:ea typeface="Open Sans"/>
                <a:cs typeface="Open Sans"/>
                <a:sym typeface="Open Sans"/>
              </a:rPr>
              <a:t>설정할 수 있는 항목들은 서버 주소 및 포트, 쿠키 값, HTTP 헤더 기본 값 등이 있다.</a:t>
            </a:r>
            <a:endParaRPr sz="1200">
              <a:latin typeface="Open Sans"/>
              <a:ea typeface="Open Sans"/>
              <a:cs typeface="Open Sans"/>
              <a:sym typeface="Open Sans"/>
            </a:endParaRPr>
          </a:p>
        </p:txBody>
      </p:sp>
      <p:pic>
        <p:nvPicPr>
          <p:cNvPr descr="스크린샷 2019-08-06 오후 12.49.15.png" id="583" name="Google Shape;583;p42"/>
          <p:cNvPicPr preferRelativeResize="0"/>
          <p:nvPr/>
        </p:nvPicPr>
        <p:blipFill rotWithShape="1">
          <a:blip r:embed="rId3">
            <a:alphaModFix/>
          </a:blip>
          <a:srcRect b="0" l="0" r="0" t="0"/>
          <a:stretch/>
        </p:blipFill>
        <p:spPr>
          <a:xfrm>
            <a:off x="753714" y="1396342"/>
            <a:ext cx="2076154" cy="3114228"/>
          </a:xfrm>
          <a:prstGeom prst="rect">
            <a:avLst/>
          </a:prstGeom>
          <a:noFill/>
          <a:ln>
            <a:noFill/>
          </a:ln>
        </p:spPr>
      </p:pic>
      <p:sp>
        <p:nvSpPr>
          <p:cNvPr id="584" name="Google Shape;584;p42"/>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Config Element</a:t>
            </a:r>
            <a:endParaRPr b="1" sz="2000">
              <a:latin typeface="Open Sans"/>
              <a:ea typeface="Open Sans"/>
              <a:cs typeface="Open Sans"/>
              <a:sym typeface="Open Sans"/>
            </a:endParaRPr>
          </a:p>
        </p:txBody>
      </p:sp>
      <p:cxnSp>
        <p:nvCxnSpPr>
          <p:cNvPr id="585" name="Google Shape;585;p42"/>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3"/>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591" name="Google Shape;591;p43"/>
          <p:cNvSpPr txBox="1"/>
          <p:nvPr/>
        </p:nvSpPr>
        <p:spPr>
          <a:xfrm>
            <a:off x="3332159" y="2510801"/>
            <a:ext cx="5410200" cy="8856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200" u="none" cap="none" strike="noStrike">
                <a:solidFill>
                  <a:srgbClr val="000000"/>
                </a:solidFill>
                <a:latin typeface="Open Sans"/>
                <a:ea typeface="Open Sans"/>
                <a:cs typeface="Open Sans"/>
                <a:sym typeface="Open Sans"/>
              </a:rPr>
              <a:t>테스트 수행 결과를 기록하고, 리포트를 생성하는 역할을 담당한다. </a:t>
            </a:r>
            <a:endParaRPr sz="12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i="0" sz="1200" u="none" cap="none" strike="noStrike">
              <a:solidFill>
                <a:srgbClr val="000000"/>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i="0" lang="ko" sz="1200" u="none" cap="none" strike="noStrike">
                <a:solidFill>
                  <a:srgbClr val="000000"/>
                </a:solidFill>
                <a:latin typeface="Open Sans"/>
                <a:ea typeface="Open Sans"/>
                <a:cs typeface="Open Sans"/>
                <a:sym typeface="Open Sans"/>
              </a:rPr>
              <a:t>그래프, 테이블, 요약 등 다양한 리스너(listener)가 제공된다.</a:t>
            </a:r>
            <a:endParaRPr sz="1200">
              <a:latin typeface="Open Sans"/>
              <a:ea typeface="Open Sans"/>
              <a:cs typeface="Open Sans"/>
              <a:sym typeface="Open Sans"/>
            </a:endParaRPr>
          </a:p>
        </p:txBody>
      </p:sp>
      <p:pic>
        <p:nvPicPr>
          <p:cNvPr descr="스크린샷 2019-08-06 오후 12.51.11.png" id="592" name="Google Shape;592;p43"/>
          <p:cNvPicPr preferRelativeResize="0"/>
          <p:nvPr/>
        </p:nvPicPr>
        <p:blipFill rotWithShape="1">
          <a:blip r:embed="rId3">
            <a:alphaModFix/>
          </a:blip>
          <a:srcRect b="0" l="0" r="0" t="0"/>
          <a:stretch/>
        </p:blipFill>
        <p:spPr>
          <a:xfrm>
            <a:off x="777549" y="1607444"/>
            <a:ext cx="2082851" cy="2692301"/>
          </a:xfrm>
          <a:prstGeom prst="rect">
            <a:avLst/>
          </a:prstGeom>
          <a:noFill/>
          <a:ln>
            <a:noFill/>
          </a:ln>
        </p:spPr>
      </p:pic>
      <p:sp>
        <p:nvSpPr>
          <p:cNvPr id="593" name="Google Shape;593;p43"/>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Listener</a:t>
            </a:r>
            <a:endParaRPr b="1" sz="2000">
              <a:latin typeface="Open Sans"/>
              <a:ea typeface="Open Sans"/>
              <a:cs typeface="Open Sans"/>
              <a:sym typeface="Open Sans"/>
            </a:endParaRPr>
          </a:p>
        </p:txBody>
      </p:sp>
      <p:cxnSp>
        <p:nvCxnSpPr>
          <p:cNvPr id="594" name="Google Shape;594;p43"/>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7" name="Shape 387"/>
        <p:cNvGrpSpPr/>
        <p:nvPr/>
      </p:nvGrpSpPr>
      <p:grpSpPr>
        <a:xfrm>
          <a:off x="0" y="0"/>
          <a:ext cx="0" cy="0"/>
          <a:chOff x="0" y="0"/>
          <a:chExt cx="0" cy="0"/>
        </a:xfrm>
      </p:grpSpPr>
      <p:sp>
        <p:nvSpPr>
          <p:cNvPr id="388" name="Google Shape;388;p26"/>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강사 소개</a:t>
            </a:r>
            <a:endParaRPr b="1" sz="2000">
              <a:latin typeface="Open Sans"/>
              <a:ea typeface="Open Sans"/>
              <a:cs typeface="Open Sans"/>
              <a:sym typeface="Open Sans"/>
            </a:endParaRPr>
          </a:p>
        </p:txBody>
      </p:sp>
      <p:cxnSp>
        <p:nvCxnSpPr>
          <p:cNvPr id="389" name="Google Shape;389;p26"/>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
        <p:nvSpPr>
          <p:cNvPr id="390" name="Google Shape;390;p26"/>
          <p:cNvSpPr txBox="1"/>
          <p:nvPr/>
        </p:nvSpPr>
        <p:spPr>
          <a:xfrm>
            <a:off x="1928400" y="1437100"/>
            <a:ext cx="5287200" cy="2786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300"/>
              <a:t>차용빈</a:t>
            </a:r>
            <a:endParaRPr b="1" sz="1300"/>
          </a:p>
          <a:p>
            <a:pPr indent="0" lvl="0" marL="0" rtl="0" algn="ctr">
              <a:lnSpc>
                <a:spcPct val="150000"/>
              </a:lnSpc>
              <a:spcBef>
                <a:spcPts val="0"/>
              </a:spcBef>
              <a:spcAft>
                <a:spcPts val="0"/>
              </a:spcAft>
              <a:buNone/>
            </a:pPr>
            <a:r>
              <a:t/>
            </a:r>
            <a:endParaRPr sz="1300"/>
          </a:p>
          <a:p>
            <a:pPr indent="0" lvl="0" marL="0" rtl="0" algn="ctr">
              <a:lnSpc>
                <a:spcPct val="150000"/>
              </a:lnSpc>
              <a:spcBef>
                <a:spcPts val="0"/>
              </a:spcBef>
              <a:spcAft>
                <a:spcPts val="0"/>
              </a:spcAft>
              <a:buNone/>
            </a:pPr>
            <a:r>
              <a:rPr lang="ko" sz="1300"/>
              <a:t>SKT, 한국마사회, 셀트리온 등 주요 기업 성능 컨설턴트 </a:t>
            </a:r>
            <a:endParaRPr sz="1300"/>
          </a:p>
          <a:p>
            <a:pPr indent="0" lvl="0" marL="0" rtl="0" algn="ctr">
              <a:lnSpc>
                <a:spcPct val="150000"/>
              </a:lnSpc>
              <a:spcBef>
                <a:spcPts val="0"/>
              </a:spcBef>
              <a:spcAft>
                <a:spcPts val="0"/>
              </a:spcAft>
              <a:buNone/>
            </a:pPr>
            <a:r>
              <a:rPr lang="ko" sz="1300"/>
              <a:t>지역 정보문화산업진흥원 성능 최적화 자문</a:t>
            </a:r>
            <a:endParaRPr sz="1300"/>
          </a:p>
          <a:p>
            <a:pPr indent="0" lvl="0" marL="0" rtl="0" algn="ctr">
              <a:lnSpc>
                <a:spcPct val="150000"/>
              </a:lnSpc>
              <a:spcBef>
                <a:spcPts val="0"/>
              </a:spcBef>
              <a:spcAft>
                <a:spcPts val="0"/>
              </a:spcAft>
              <a:buNone/>
            </a:pPr>
            <a:r>
              <a:rPr lang="ko" sz="1300"/>
              <a:t>주요 대기업 성능 테스트 방법론 강사 </a:t>
            </a:r>
            <a:endParaRPr sz="1300"/>
          </a:p>
          <a:p>
            <a:pPr indent="0" lvl="0" marL="0" rtl="0" algn="ctr">
              <a:lnSpc>
                <a:spcPct val="150000"/>
              </a:lnSpc>
              <a:spcBef>
                <a:spcPts val="0"/>
              </a:spcBef>
              <a:spcAft>
                <a:spcPts val="0"/>
              </a:spcAft>
              <a:buNone/>
            </a:pPr>
            <a:r>
              <a:rPr lang="ko" sz="1300"/>
              <a:t>TTA 오픈소스 부하테스트 방법론 강연 </a:t>
            </a:r>
            <a:endParaRPr sz="1300"/>
          </a:p>
          <a:p>
            <a:pPr indent="0" lvl="0" marL="0" rtl="0" algn="ctr">
              <a:lnSpc>
                <a:spcPct val="150000"/>
              </a:lnSpc>
              <a:spcBef>
                <a:spcPts val="0"/>
              </a:spcBef>
              <a:spcAft>
                <a:spcPts val="0"/>
              </a:spcAft>
              <a:buNone/>
            </a:pPr>
            <a:r>
              <a:rPr lang="ko" sz="1300"/>
              <a:t>금융권 금융 서버 성능 튜닝 강연 </a:t>
            </a:r>
            <a:endParaRPr sz="1300"/>
          </a:p>
          <a:p>
            <a:pPr indent="0" lvl="0" marL="0" rtl="0" algn="ctr">
              <a:lnSpc>
                <a:spcPct val="150000"/>
              </a:lnSpc>
              <a:spcBef>
                <a:spcPts val="0"/>
              </a:spcBef>
              <a:spcAft>
                <a:spcPts val="0"/>
              </a:spcAft>
              <a:buNone/>
            </a:pPr>
            <a:r>
              <a:rPr lang="ko" sz="1300"/>
              <a:t>NIPA 소프트웨어 공학센터 세미나 출강</a:t>
            </a:r>
            <a:endParaRPr sz="1300"/>
          </a:p>
          <a:p>
            <a:pPr indent="0" lvl="0" marL="0" rtl="0" algn="ctr">
              <a:lnSpc>
                <a:spcPct val="150000"/>
              </a:lnSpc>
              <a:spcBef>
                <a:spcPts val="0"/>
              </a:spcBef>
              <a:spcAft>
                <a:spcPts val="0"/>
              </a:spcAft>
              <a:buNone/>
            </a:pPr>
            <a:r>
              <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4"/>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600" name="Google Shape;600;p44"/>
          <p:cNvSpPr txBox="1"/>
          <p:nvPr/>
        </p:nvSpPr>
        <p:spPr>
          <a:xfrm>
            <a:off x="3653144" y="918629"/>
            <a:ext cx="18378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i="0" lang="ko" sz="1100" u="none" cap="none" strike="noStrike">
                <a:latin typeface="Open Sans"/>
                <a:ea typeface="Open Sans"/>
                <a:cs typeface="Open Sans"/>
                <a:sym typeface="Open Sans"/>
              </a:rPr>
              <a:t>TestPlan 기본정보 입력</a:t>
            </a:r>
            <a:endParaRPr sz="1100">
              <a:latin typeface="Open Sans"/>
              <a:ea typeface="Open Sans"/>
              <a:cs typeface="Open Sans"/>
              <a:sym typeface="Open Sans"/>
            </a:endParaRPr>
          </a:p>
        </p:txBody>
      </p:sp>
      <p:pic>
        <p:nvPicPr>
          <p:cNvPr descr="스크린샷 2019-08-06 오후 12.54.36.png" id="601" name="Google Shape;601;p44"/>
          <p:cNvPicPr preferRelativeResize="0"/>
          <p:nvPr/>
        </p:nvPicPr>
        <p:blipFill rotWithShape="1">
          <a:blip r:embed="rId3">
            <a:alphaModFix/>
          </a:blip>
          <a:srcRect b="0" l="0" r="0" t="3213"/>
          <a:stretch/>
        </p:blipFill>
        <p:spPr>
          <a:xfrm>
            <a:off x="1264388" y="1574055"/>
            <a:ext cx="6615192" cy="3557777"/>
          </a:xfrm>
          <a:prstGeom prst="rect">
            <a:avLst/>
          </a:prstGeom>
          <a:noFill/>
          <a:ln>
            <a:noFill/>
          </a:ln>
        </p:spPr>
      </p:pic>
      <p:sp>
        <p:nvSpPr>
          <p:cNvPr id="602" name="Google Shape;602;p44"/>
          <p:cNvSpPr/>
          <p:nvPr/>
        </p:nvSpPr>
        <p:spPr>
          <a:xfrm>
            <a:off x="3390955" y="2096158"/>
            <a:ext cx="4093200" cy="4656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03" name="Google Shape;603;p44"/>
          <p:cNvSpPr txBox="1"/>
          <p:nvPr/>
        </p:nvSpPr>
        <p:spPr>
          <a:xfrm>
            <a:off x="682271" y="1241318"/>
            <a:ext cx="77793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좌측 패널에서 TestPlan 을 선택한 후, 명칭 및 간단한 설명을 입력한다. 사용자 정의 변수들을 추가할 수 있다. </a:t>
            </a:r>
            <a:endParaRPr sz="1000">
              <a:latin typeface="Open Sans"/>
              <a:ea typeface="Open Sans"/>
              <a:cs typeface="Open Sans"/>
              <a:sym typeface="Open Sans"/>
            </a:endParaRPr>
          </a:p>
        </p:txBody>
      </p:sp>
      <p:sp>
        <p:nvSpPr>
          <p:cNvPr id="604" name="Google Shape;604;p44"/>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05" name="Google Shape;605;p44"/>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5"/>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611" name="Google Shape;611;p45"/>
          <p:cNvSpPr txBox="1"/>
          <p:nvPr/>
        </p:nvSpPr>
        <p:spPr>
          <a:xfrm>
            <a:off x="3697665" y="918629"/>
            <a:ext cx="17487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i="0" lang="ko" sz="1100" u="none" cap="none" strike="noStrike">
                <a:latin typeface="Open Sans"/>
                <a:ea typeface="Open Sans"/>
                <a:cs typeface="Open Sans"/>
                <a:sym typeface="Open Sans"/>
              </a:rPr>
              <a:t>Config Element 추가</a:t>
            </a:r>
            <a:endParaRPr sz="1100">
              <a:latin typeface="Open Sans"/>
              <a:ea typeface="Open Sans"/>
              <a:cs typeface="Open Sans"/>
              <a:sym typeface="Open Sans"/>
            </a:endParaRPr>
          </a:p>
        </p:txBody>
      </p:sp>
      <p:sp>
        <p:nvSpPr>
          <p:cNvPr id="612" name="Google Shape;612;p45"/>
          <p:cNvSpPr txBox="1"/>
          <p:nvPr/>
        </p:nvSpPr>
        <p:spPr>
          <a:xfrm>
            <a:off x="1848381" y="1290425"/>
            <a:ext cx="54471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i="0" lang="ko" sz="1000" u="none" cap="none" strike="noStrike">
                <a:latin typeface="Open Sans"/>
                <a:ea typeface="Open Sans"/>
                <a:cs typeface="Open Sans"/>
                <a:sym typeface="Open Sans"/>
              </a:rPr>
              <a:t>테스트를 수행하기 위한 ‘공통 설정(Common configurations)’을 추가한다. </a:t>
            </a:r>
            <a:endParaRPr sz="1000">
              <a:latin typeface="Open Sans"/>
              <a:ea typeface="Open Sans"/>
              <a:cs typeface="Open Sans"/>
              <a:sym typeface="Open Sans"/>
            </a:endParaRPr>
          </a:p>
        </p:txBody>
      </p:sp>
      <p:sp>
        <p:nvSpPr>
          <p:cNvPr id="613" name="Google Shape;613;p45"/>
          <p:cNvSpPr txBox="1"/>
          <p:nvPr/>
        </p:nvSpPr>
        <p:spPr>
          <a:xfrm>
            <a:off x="574329" y="1778598"/>
            <a:ext cx="20520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i="0" lang="ko" sz="1000" u="none" cap="none" strike="noStrike">
                <a:latin typeface="Open Sans"/>
                <a:ea typeface="Open Sans"/>
                <a:cs typeface="Open Sans"/>
                <a:sym typeface="Open Sans"/>
              </a:rPr>
              <a:t>HTTP Request Defaults</a:t>
            </a:r>
            <a:endParaRPr sz="1000">
              <a:latin typeface="Open Sans"/>
              <a:ea typeface="Open Sans"/>
              <a:cs typeface="Open Sans"/>
              <a:sym typeface="Open Sans"/>
            </a:endParaRPr>
          </a:p>
        </p:txBody>
      </p:sp>
      <p:sp>
        <p:nvSpPr>
          <p:cNvPr id="614" name="Google Shape;614;p45"/>
          <p:cNvSpPr txBox="1"/>
          <p:nvPr/>
        </p:nvSpPr>
        <p:spPr>
          <a:xfrm>
            <a:off x="560249" y="2127619"/>
            <a:ext cx="7765800" cy="5640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latin typeface="Open Sans"/>
                <a:ea typeface="Open Sans"/>
                <a:cs typeface="Open Sans"/>
                <a:sym typeface="Open Sans"/>
              </a:rPr>
              <a:t>서버 주소 및 포트 번호, 요청 및 응답 시간 제한 값 등의 항목에 대한 기본 값(default value)를 설정할 수 있다.</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latin typeface="Open Sans"/>
                <a:ea typeface="Open Sans"/>
                <a:cs typeface="Open Sans"/>
                <a:sym typeface="Open Sans"/>
              </a:rPr>
              <a:t>HTTP Request Defaults 에서 설정한 값을 개별 sampler 에서 덮어 쓸(override) 수 있다.</a:t>
            </a:r>
            <a:endParaRPr sz="1000">
              <a:latin typeface="Open Sans"/>
              <a:ea typeface="Open Sans"/>
              <a:cs typeface="Open Sans"/>
              <a:sym typeface="Open Sans"/>
            </a:endParaRPr>
          </a:p>
        </p:txBody>
      </p:sp>
      <p:sp>
        <p:nvSpPr>
          <p:cNvPr id="615" name="Google Shape;615;p45"/>
          <p:cNvSpPr txBox="1"/>
          <p:nvPr/>
        </p:nvSpPr>
        <p:spPr>
          <a:xfrm>
            <a:off x="579557" y="2826079"/>
            <a:ext cx="19827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i="0" lang="ko" sz="1000" u="none" cap="none" strike="noStrike">
                <a:latin typeface="Open Sans"/>
                <a:ea typeface="Open Sans"/>
                <a:cs typeface="Open Sans"/>
                <a:sym typeface="Open Sans"/>
              </a:rPr>
              <a:t>HTTP Header Manager</a:t>
            </a:r>
            <a:endParaRPr sz="1000">
              <a:latin typeface="Open Sans"/>
              <a:ea typeface="Open Sans"/>
              <a:cs typeface="Open Sans"/>
              <a:sym typeface="Open Sans"/>
            </a:endParaRPr>
          </a:p>
        </p:txBody>
      </p:sp>
      <p:sp>
        <p:nvSpPr>
          <p:cNvPr id="616" name="Google Shape;616;p45"/>
          <p:cNvSpPr txBox="1"/>
          <p:nvPr/>
        </p:nvSpPr>
        <p:spPr>
          <a:xfrm>
            <a:off x="560249" y="3203234"/>
            <a:ext cx="3721200" cy="223800"/>
          </a:xfrm>
          <a:prstGeom prst="rect">
            <a:avLst/>
          </a:prstGeom>
          <a:noFill/>
          <a:ln>
            <a:noFill/>
          </a:ln>
        </p:spPr>
        <p:txBody>
          <a:bodyPr anchorCtr="0" anchor="t"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latin typeface="Open Sans"/>
                <a:ea typeface="Open Sans"/>
                <a:cs typeface="Open Sans"/>
                <a:sym typeface="Open Sans"/>
              </a:rPr>
              <a:t>HTTP 통신 헤더에 추가해야 하는 항목을 설정한다. </a:t>
            </a:r>
            <a:endParaRPr sz="1000">
              <a:latin typeface="Open Sans"/>
              <a:ea typeface="Open Sans"/>
              <a:cs typeface="Open Sans"/>
              <a:sym typeface="Open Sans"/>
            </a:endParaRPr>
          </a:p>
        </p:txBody>
      </p:sp>
      <p:sp>
        <p:nvSpPr>
          <p:cNvPr id="617" name="Google Shape;617;p45"/>
          <p:cNvSpPr txBox="1"/>
          <p:nvPr/>
        </p:nvSpPr>
        <p:spPr>
          <a:xfrm>
            <a:off x="572860" y="3569672"/>
            <a:ext cx="19728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i="0" lang="ko" sz="1000" u="none" cap="none" strike="noStrike">
                <a:latin typeface="Open Sans"/>
                <a:ea typeface="Open Sans"/>
                <a:cs typeface="Open Sans"/>
                <a:sym typeface="Open Sans"/>
              </a:rPr>
              <a:t>HTTP Cookie Manager</a:t>
            </a:r>
            <a:endParaRPr sz="1000">
              <a:latin typeface="Open Sans"/>
              <a:ea typeface="Open Sans"/>
              <a:cs typeface="Open Sans"/>
              <a:sym typeface="Open Sans"/>
            </a:endParaRPr>
          </a:p>
        </p:txBody>
      </p:sp>
      <p:sp>
        <p:nvSpPr>
          <p:cNvPr id="618" name="Google Shape;618;p45"/>
          <p:cNvSpPr txBox="1"/>
          <p:nvPr/>
        </p:nvSpPr>
        <p:spPr>
          <a:xfrm>
            <a:off x="560249" y="3946827"/>
            <a:ext cx="5649600" cy="223800"/>
          </a:xfrm>
          <a:prstGeom prst="rect">
            <a:avLst/>
          </a:prstGeom>
          <a:noFill/>
          <a:ln>
            <a:noFill/>
          </a:ln>
        </p:spPr>
        <p:txBody>
          <a:bodyPr anchorCtr="0" anchor="t"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latin typeface="Open Sans"/>
                <a:ea typeface="Open Sans"/>
                <a:cs typeface="Open Sans"/>
                <a:sym typeface="Open Sans"/>
              </a:rPr>
              <a:t>세션(session)을 필요로 하는 테스트 케이스들을 위해 쿠키(cookie)를 설정한다</a:t>
            </a:r>
            <a:endParaRPr sz="1000">
              <a:latin typeface="Open Sans"/>
              <a:ea typeface="Open Sans"/>
              <a:cs typeface="Open Sans"/>
              <a:sym typeface="Open Sans"/>
            </a:endParaRPr>
          </a:p>
        </p:txBody>
      </p:sp>
      <p:sp>
        <p:nvSpPr>
          <p:cNvPr id="619" name="Google Shape;619;p45"/>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20" name="Google Shape;620;p45"/>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6"/>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pic>
        <p:nvPicPr>
          <p:cNvPr descr="스크린샷 2019-08-06 오후 1.05.10.png" id="626" name="Google Shape;626;p46"/>
          <p:cNvPicPr preferRelativeResize="0"/>
          <p:nvPr/>
        </p:nvPicPr>
        <p:blipFill rotWithShape="1">
          <a:blip r:embed="rId3">
            <a:alphaModFix/>
          </a:blip>
          <a:srcRect b="0" l="0" r="0" t="0"/>
          <a:stretch/>
        </p:blipFill>
        <p:spPr>
          <a:xfrm>
            <a:off x="1360310" y="1080518"/>
            <a:ext cx="6423395" cy="3923196"/>
          </a:xfrm>
          <a:prstGeom prst="rect">
            <a:avLst/>
          </a:prstGeom>
          <a:noFill/>
          <a:ln>
            <a:noFill/>
          </a:ln>
        </p:spPr>
      </p:pic>
      <p:sp>
        <p:nvSpPr>
          <p:cNvPr id="627" name="Google Shape;627;p46"/>
          <p:cNvSpPr txBox="1"/>
          <p:nvPr/>
        </p:nvSpPr>
        <p:spPr>
          <a:xfrm>
            <a:off x="3546002" y="866023"/>
            <a:ext cx="20520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HTTP Request Defaults</a:t>
            </a:r>
            <a:endParaRPr b="1" sz="1100">
              <a:latin typeface="Open Sans"/>
              <a:ea typeface="Open Sans"/>
              <a:cs typeface="Open Sans"/>
              <a:sym typeface="Open Sans"/>
            </a:endParaRPr>
          </a:p>
        </p:txBody>
      </p:sp>
      <p:sp>
        <p:nvSpPr>
          <p:cNvPr id="628" name="Google Shape;628;p46"/>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29" name="Google Shape;629;p46"/>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descr="스크린샷 2019-08-06 오후 1.05.33.png" id="634" name="Google Shape;634;p47"/>
          <p:cNvPicPr preferRelativeResize="0"/>
          <p:nvPr/>
        </p:nvPicPr>
        <p:blipFill rotWithShape="1">
          <a:blip r:embed="rId3">
            <a:alphaModFix/>
          </a:blip>
          <a:srcRect b="0" l="0" r="0" t="0"/>
          <a:stretch/>
        </p:blipFill>
        <p:spPr>
          <a:xfrm>
            <a:off x="1357860" y="1120443"/>
            <a:ext cx="6423395" cy="3923196"/>
          </a:xfrm>
          <a:prstGeom prst="rect">
            <a:avLst/>
          </a:prstGeom>
          <a:noFill/>
          <a:ln>
            <a:noFill/>
          </a:ln>
        </p:spPr>
      </p:pic>
      <p:sp>
        <p:nvSpPr>
          <p:cNvPr id="635" name="Google Shape;635;p47"/>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636" name="Google Shape;636;p47"/>
          <p:cNvSpPr txBox="1"/>
          <p:nvPr/>
        </p:nvSpPr>
        <p:spPr>
          <a:xfrm>
            <a:off x="3580650" y="905951"/>
            <a:ext cx="19827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HTTP Header Manager</a:t>
            </a:r>
            <a:endParaRPr b="1" sz="1100">
              <a:latin typeface="Open Sans"/>
              <a:ea typeface="Open Sans"/>
              <a:cs typeface="Open Sans"/>
              <a:sym typeface="Open Sans"/>
            </a:endParaRPr>
          </a:p>
        </p:txBody>
      </p:sp>
      <p:sp>
        <p:nvSpPr>
          <p:cNvPr id="637" name="Google Shape;637;p47"/>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38" name="Google Shape;638;p47"/>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descr="스크린샷 2019-08-06 오후 1.06.08.png" id="643" name="Google Shape;643;p48"/>
          <p:cNvPicPr preferRelativeResize="0"/>
          <p:nvPr/>
        </p:nvPicPr>
        <p:blipFill rotWithShape="1">
          <a:blip r:embed="rId3">
            <a:alphaModFix/>
          </a:blip>
          <a:srcRect b="0" l="0" r="0" t="0"/>
          <a:stretch/>
        </p:blipFill>
        <p:spPr>
          <a:xfrm>
            <a:off x="1360310" y="1068568"/>
            <a:ext cx="6423395" cy="3923196"/>
          </a:xfrm>
          <a:prstGeom prst="rect">
            <a:avLst/>
          </a:prstGeom>
          <a:noFill/>
          <a:ln>
            <a:noFill/>
          </a:ln>
        </p:spPr>
      </p:pic>
      <p:sp>
        <p:nvSpPr>
          <p:cNvPr id="644" name="Google Shape;644;p48"/>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645" name="Google Shape;645;p48"/>
          <p:cNvSpPr txBox="1"/>
          <p:nvPr/>
        </p:nvSpPr>
        <p:spPr>
          <a:xfrm>
            <a:off x="3585596" y="854067"/>
            <a:ext cx="19728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HTTP Cookie Manager</a:t>
            </a:r>
            <a:endParaRPr b="1" sz="1100">
              <a:latin typeface="Open Sans"/>
              <a:ea typeface="Open Sans"/>
              <a:cs typeface="Open Sans"/>
              <a:sym typeface="Open Sans"/>
            </a:endParaRPr>
          </a:p>
        </p:txBody>
      </p:sp>
      <p:sp>
        <p:nvSpPr>
          <p:cNvPr id="646" name="Google Shape;646;p48"/>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47" name="Google Shape;647;p48"/>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9"/>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653" name="Google Shape;653;p49"/>
          <p:cNvSpPr txBox="1"/>
          <p:nvPr/>
        </p:nvSpPr>
        <p:spPr>
          <a:xfrm>
            <a:off x="3762152" y="918629"/>
            <a:ext cx="16197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Thread Group 추가</a:t>
            </a:r>
            <a:endParaRPr b="1" sz="1100">
              <a:latin typeface="Open Sans"/>
              <a:ea typeface="Open Sans"/>
              <a:cs typeface="Open Sans"/>
              <a:sym typeface="Open Sans"/>
            </a:endParaRPr>
          </a:p>
        </p:txBody>
      </p:sp>
      <p:sp>
        <p:nvSpPr>
          <p:cNvPr id="654" name="Google Shape;654;p49"/>
          <p:cNvSpPr txBox="1"/>
          <p:nvPr/>
        </p:nvSpPr>
        <p:spPr>
          <a:xfrm>
            <a:off x="1679243" y="1241318"/>
            <a:ext cx="57855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테스트 반복 횟수, 동시 접속 수 등을 설정하기 위해 Thread Groups 를 추가한다.</a:t>
            </a:r>
            <a:endParaRPr sz="1000">
              <a:latin typeface="Open Sans"/>
              <a:ea typeface="Open Sans"/>
              <a:cs typeface="Open Sans"/>
              <a:sym typeface="Open Sans"/>
            </a:endParaRPr>
          </a:p>
        </p:txBody>
      </p:sp>
      <p:sp>
        <p:nvSpPr>
          <p:cNvPr id="655" name="Google Shape;655;p49"/>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56" name="Google Shape;656;p49"/>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pic>
        <p:nvPicPr>
          <p:cNvPr descr="스크린샷 2019-08-06 오후 1.08.26.png" id="657" name="Google Shape;657;p49"/>
          <p:cNvPicPr preferRelativeResize="0"/>
          <p:nvPr/>
        </p:nvPicPr>
        <p:blipFill rotWithShape="1">
          <a:blip r:embed="rId3">
            <a:alphaModFix/>
          </a:blip>
          <a:srcRect b="0" l="0" r="0" t="0"/>
          <a:stretch/>
        </p:blipFill>
        <p:spPr>
          <a:xfrm>
            <a:off x="1625252" y="1426497"/>
            <a:ext cx="5893481" cy="35995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0"/>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663" name="Google Shape;663;p50"/>
          <p:cNvSpPr txBox="1"/>
          <p:nvPr/>
        </p:nvSpPr>
        <p:spPr>
          <a:xfrm>
            <a:off x="4005146" y="918629"/>
            <a:ext cx="11337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000">
                <a:latin typeface="Open Sans"/>
                <a:ea typeface="Open Sans"/>
                <a:cs typeface="Open Sans"/>
                <a:sym typeface="Open Sans"/>
              </a:rPr>
              <a:t>Listener 추가</a:t>
            </a:r>
            <a:endParaRPr b="1" sz="1000">
              <a:latin typeface="Open Sans"/>
              <a:ea typeface="Open Sans"/>
              <a:cs typeface="Open Sans"/>
              <a:sym typeface="Open Sans"/>
            </a:endParaRPr>
          </a:p>
        </p:txBody>
      </p:sp>
      <p:sp>
        <p:nvSpPr>
          <p:cNvPr id="664" name="Google Shape;664;p50"/>
          <p:cNvSpPr txBox="1"/>
          <p:nvPr/>
        </p:nvSpPr>
        <p:spPr>
          <a:xfrm>
            <a:off x="1880509" y="1241318"/>
            <a:ext cx="53829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테스트 수행 결과를 집계하고 리포트를 생성하기 위해 Listener 를 추가한다.</a:t>
            </a:r>
            <a:endParaRPr sz="1000">
              <a:latin typeface="Open Sans"/>
              <a:ea typeface="Open Sans"/>
              <a:cs typeface="Open Sans"/>
              <a:sym typeface="Open Sans"/>
            </a:endParaRPr>
          </a:p>
        </p:txBody>
      </p:sp>
      <p:sp>
        <p:nvSpPr>
          <p:cNvPr id="665" name="Google Shape;665;p50"/>
          <p:cNvSpPr txBox="1"/>
          <p:nvPr/>
        </p:nvSpPr>
        <p:spPr>
          <a:xfrm>
            <a:off x="572860" y="1778598"/>
            <a:ext cx="1596300" cy="2145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FFFFFF"/>
              </a:buClr>
              <a:buSzPts val="1300"/>
              <a:buFont typeface="Helvetica Neue"/>
              <a:buNone/>
            </a:pPr>
            <a:r>
              <a:rPr b="1" lang="ko" sz="1000">
                <a:latin typeface="Open Sans"/>
                <a:ea typeface="Open Sans"/>
                <a:cs typeface="Open Sans"/>
                <a:sym typeface="Open Sans"/>
              </a:rPr>
              <a:t>View Results Tree</a:t>
            </a:r>
            <a:endParaRPr b="1" sz="1000">
              <a:latin typeface="Open Sans"/>
              <a:ea typeface="Open Sans"/>
              <a:cs typeface="Open Sans"/>
              <a:sym typeface="Open Sans"/>
            </a:endParaRPr>
          </a:p>
        </p:txBody>
      </p:sp>
      <p:sp>
        <p:nvSpPr>
          <p:cNvPr id="666" name="Google Shape;666;p50"/>
          <p:cNvSpPr txBox="1"/>
          <p:nvPr/>
        </p:nvSpPr>
        <p:spPr>
          <a:xfrm>
            <a:off x="560249" y="2155752"/>
            <a:ext cx="5520000" cy="564000"/>
          </a:xfrm>
          <a:prstGeom prst="rect">
            <a:avLst/>
          </a:prstGeom>
          <a:noFill/>
          <a:ln>
            <a:noFill/>
          </a:ln>
        </p:spPr>
        <p:txBody>
          <a:bodyPr anchorCtr="0" anchor="ctr" bIns="0" lIns="0" spcFirstLastPara="1" rIns="0" wrap="square" tIns="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테스트 수행 결과를 트리(tree) 형태로 상세하게 검토할 수 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소규모 테스트 시 테스트 유형에 상관없이 기본적으로 추가하는 것을 권장한다.</a:t>
            </a:r>
            <a:endParaRPr sz="1000">
              <a:latin typeface="Open Sans"/>
              <a:ea typeface="Open Sans"/>
              <a:cs typeface="Open Sans"/>
              <a:sym typeface="Open Sans"/>
            </a:endParaRPr>
          </a:p>
        </p:txBody>
      </p:sp>
      <p:sp>
        <p:nvSpPr>
          <p:cNvPr id="667" name="Google Shape;667;p50"/>
          <p:cNvSpPr txBox="1"/>
          <p:nvPr/>
        </p:nvSpPr>
        <p:spPr>
          <a:xfrm>
            <a:off x="590809" y="2826079"/>
            <a:ext cx="1519500" cy="2145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FFFFFF"/>
              </a:buClr>
              <a:buSzPts val="1300"/>
              <a:buFont typeface="Helvetica Neue"/>
              <a:buNone/>
            </a:pPr>
            <a:r>
              <a:rPr b="1" lang="ko" sz="1000">
                <a:latin typeface="Open Sans"/>
                <a:ea typeface="Open Sans"/>
                <a:cs typeface="Open Sans"/>
                <a:sym typeface="Open Sans"/>
              </a:rPr>
              <a:t>Summary Report</a:t>
            </a:r>
            <a:endParaRPr b="1" sz="1000">
              <a:latin typeface="Open Sans"/>
              <a:ea typeface="Open Sans"/>
              <a:cs typeface="Open Sans"/>
              <a:sym typeface="Open Sans"/>
            </a:endParaRPr>
          </a:p>
        </p:txBody>
      </p:sp>
      <p:sp>
        <p:nvSpPr>
          <p:cNvPr id="668" name="Google Shape;668;p50"/>
          <p:cNvSpPr txBox="1"/>
          <p:nvPr/>
        </p:nvSpPr>
        <p:spPr>
          <a:xfrm>
            <a:off x="578197" y="3203234"/>
            <a:ext cx="6694800" cy="223800"/>
          </a:xfrm>
          <a:prstGeom prst="rect">
            <a:avLst/>
          </a:prstGeom>
          <a:noFill/>
          <a:ln>
            <a:noFill/>
          </a:ln>
        </p:spPr>
        <p:txBody>
          <a:bodyPr anchorCtr="0" anchor="ctr" bIns="0" lIns="0" spcFirstLastPara="1" rIns="0" wrap="square" tIns="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테스트 수행 결과를 집계하고 요약된 결과를 출력한다. 부하 테스트 및 성능 측정 시에 유용하다.</a:t>
            </a:r>
            <a:endParaRPr sz="1000">
              <a:latin typeface="Open Sans"/>
              <a:ea typeface="Open Sans"/>
              <a:cs typeface="Open Sans"/>
              <a:sym typeface="Open Sans"/>
            </a:endParaRPr>
          </a:p>
        </p:txBody>
      </p:sp>
      <p:sp>
        <p:nvSpPr>
          <p:cNvPr id="669" name="Google Shape;669;p50"/>
          <p:cNvSpPr txBox="1"/>
          <p:nvPr/>
        </p:nvSpPr>
        <p:spPr>
          <a:xfrm>
            <a:off x="590809" y="3569672"/>
            <a:ext cx="1890300" cy="2145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FFFFFF"/>
              </a:buClr>
              <a:buSzPts val="1300"/>
              <a:buFont typeface="Helvetica Neue"/>
              <a:buNone/>
            </a:pPr>
            <a:r>
              <a:rPr b="1" lang="ko" sz="1000">
                <a:latin typeface="Open Sans"/>
                <a:ea typeface="Open Sans"/>
                <a:cs typeface="Open Sans"/>
                <a:sym typeface="Open Sans"/>
              </a:rPr>
              <a:t>View Results in Table</a:t>
            </a:r>
            <a:endParaRPr b="1" sz="1000">
              <a:latin typeface="Open Sans"/>
              <a:ea typeface="Open Sans"/>
              <a:cs typeface="Open Sans"/>
              <a:sym typeface="Open Sans"/>
            </a:endParaRPr>
          </a:p>
        </p:txBody>
      </p:sp>
      <p:sp>
        <p:nvSpPr>
          <p:cNvPr id="670" name="Google Shape;670;p50"/>
          <p:cNvSpPr txBox="1"/>
          <p:nvPr/>
        </p:nvSpPr>
        <p:spPr>
          <a:xfrm>
            <a:off x="578197" y="3946827"/>
            <a:ext cx="7616400" cy="564000"/>
          </a:xfrm>
          <a:prstGeom prst="rect">
            <a:avLst/>
          </a:prstGeom>
          <a:noFill/>
          <a:ln>
            <a:noFill/>
          </a:ln>
        </p:spPr>
        <p:txBody>
          <a:bodyPr anchorCtr="0" anchor="ctr" bIns="0" lIns="0" spcFirstLastPara="1" rIns="0" wrap="square" tIns="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테스트 수행 시 발생한 개별 요청 수행 결과를 테이블 형태로 출력한다. 테스트 결과를 엑셀 등으로 내보낸 후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통계 등 후반 작업을 수행하고 싶을 때 적합하다.</a:t>
            </a:r>
            <a:endParaRPr sz="1000">
              <a:latin typeface="Open Sans"/>
              <a:ea typeface="Open Sans"/>
              <a:cs typeface="Open Sans"/>
              <a:sym typeface="Open Sans"/>
            </a:endParaRPr>
          </a:p>
        </p:txBody>
      </p:sp>
      <p:sp>
        <p:nvSpPr>
          <p:cNvPr id="671" name="Google Shape;671;p50"/>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72" name="Google Shape;672;p50"/>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1"/>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678" name="Google Shape;678;p51"/>
          <p:cNvSpPr txBox="1"/>
          <p:nvPr/>
        </p:nvSpPr>
        <p:spPr>
          <a:xfrm>
            <a:off x="3773858" y="926566"/>
            <a:ext cx="15963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View Results Tree</a:t>
            </a:r>
            <a:endParaRPr b="1" sz="1100">
              <a:latin typeface="Open Sans"/>
              <a:ea typeface="Open Sans"/>
              <a:cs typeface="Open Sans"/>
              <a:sym typeface="Open Sans"/>
            </a:endParaRPr>
          </a:p>
        </p:txBody>
      </p:sp>
      <p:sp>
        <p:nvSpPr>
          <p:cNvPr id="679" name="Google Shape;679;p51"/>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80" name="Google Shape;680;p51"/>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pic>
        <p:nvPicPr>
          <p:cNvPr descr="스크린샷 2019-08-06 오후 2.00.06.png" id="681" name="Google Shape;681;p51"/>
          <p:cNvPicPr preferRelativeResize="0"/>
          <p:nvPr/>
        </p:nvPicPr>
        <p:blipFill rotWithShape="1">
          <a:blip r:embed="rId3">
            <a:alphaModFix/>
          </a:blip>
          <a:srcRect b="0" l="0" r="0" t="0"/>
          <a:stretch/>
        </p:blipFill>
        <p:spPr>
          <a:xfrm>
            <a:off x="1567787" y="1141084"/>
            <a:ext cx="6008436" cy="38372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descr="스크린샷 2019-08-06 오후 2.00.29.png" id="686" name="Google Shape;686;p52"/>
          <p:cNvPicPr preferRelativeResize="0"/>
          <p:nvPr/>
        </p:nvPicPr>
        <p:blipFill rotWithShape="1">
          <a:blip r:embed="rId3">
            <a:alphaModFix/>
          </a:blip>
          <a:srcRect b="0" l="0" r="0" t="0"/>
          <a:stretch/>
        </p:blipFill>
        <p:spPr>
          <a:xfrm>
            <a:off x="1565337" y="1112784"/>
            <a:ext cx="6008436" cy="3837284"/>
          </a:xfrm>
          <a:prstGeom prst="rect">
            <a:avLst/>
          </a:prstGeom>
          <a:noFill/>
          <a:ln>
            <a:noFill/>
          </a:ln>
        </p:spPr>
      </p:pic>
      <p:sp>
        <p:nvSpPr>
          <p:cNvPr id="687" name="Google Shape;687;p52"/>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688" name="Google Shape;688;p52"/>
          <p:cNvSpPr txBox="1"/>
          <p:nvPr/>
        </p:nvSpPr>
        <p:spPr>
          <a:xfrm>
            <a:off x="3812258" y="983166"/>
            <a:ext cx="15195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Summary Report</a:t>
            </a:r>
            <a:endParaRPr b="1" sz="1100">
              <a:latin typeface="Open Sans"/>
              <a:ea typeface="Open Sans"/>
              <a:cs typeface="Open Sans"/>
              <a:sym typeface="Open Sans"/>
            </a:endParaRPr>
          </a:p>
        </p:txBody>
      </p:sp>
      <p:sp>
        <p:nvSpPr>
          <p:cNvPr id="689" name="Google Shape;689;p52"/>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90" name="Google Shape;690;p52"/>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descr="스크린샷 2019-08-06 오후 2.00.48.png" id="695" name="Google Shape;695;p53"/>
          <p:cNvPicPr preferRelativeResize="0"/>
          <p:nvPr/>
        </p:nvPicPr>
        <p:blipFill rotWithShape="1">
          <a:blip r:embed="rId3">
            <a:alphaModFix/>
          </a:blip>
          <a:srcRect b="0" l="0" r="0" t="0"/>
          <a:stretch/>
        </p:blipFill>
        <p:spPr>
          <a:xfrm>
            <a:off x="1567787" y="1197684"/>
            <a:ext cx="6008436" cy="3837284"/>
          </a:xfrm>
          <a:prstGeom prst="rect">
            <a:avLst/>
          </a:prstGeom>
          <a:noFill/>
          <a:ln>
            <a:noFill/>
          </a:ln>
        </p:spPr>
      </p:pic>
      <p:sp>
        <p:nvSpPr>
          <p:cNvPr id="696" name="Google Shape;696;p53"/>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697" name="Google Shape;697;p53"/>
          <p:cNvSpPr txBox="1"/>
          <p:nvPr/>
        </p:nvSpPr>
        <p:spPr>
          <a:xfrm>
            <a:off x="3626858" y="983166"/>
            <a:ext cx="18903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View Results in Table</a:t>
            </a:r>
            <a:endParaRPr b="1" sz="1100">
              <a:latin typeface="Open Sans"/>
              <a:ea typeface="Open Sans"/>
              <a:cs typeface="Open Sans"/>
              <a:sym typeface="Open Sans"/>
            </a:endParaRPr>
          </a:p>
        </p:txBody>
      </p:sp>
      <p:sp>
        <p:nvSpPr>
          <p:cNvPr id="698" name="Google Shape;698;p53"/>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699" name="Google Shape;699;p53"/>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4" name="Shape 394"/>
        <p:cNvGrpSpPr/>
        <p:nvPr/>
      </p:nvGrpSpPr>
      <p:grpSpPr>
        <a:xfrm>
          <a:off x="0" y="0"/>
          <a:ext cx="0" cy="0"/>
          <a:chOff x="0" y="0"/>
          <a:chExt cx="0" cy="0"/>
        </a:xfrm>
      </p:grpSpPr>
      <p:sp>
        <p:nvSpPr>
          <p:cNvPr id="395" name="Google Shape;395;p27"/>
          <p:cNvSpPr txBox="1"/>
          <p:nvPr/>
        </p:nvSpPr>
        <p:spPr>
          <a:xfrm>
            <a:off x="875400" y="986550"/>
            <a:ext cx="7393200" cy="2473200"/>
          </a:xfrm>
          <a:prstGeom prst="rect">
            <a:avLst/>
          </a:prstGeom>
          <a:noFill/>
          <a:ln>
            <a:noFill/>
          </a:ln>
        </p:spPr>
        <p:txBody>
          <a:bodyPr anchorCtr="0" anchor="t" bIns="91425" lIns="91425" spcFirstLastPara="1" rIns="91425" wrap="square" tIns="91425">
            <a:noAutofit/>
          </a:bodyPr>
          <a:lstStyle/>
          <a:p>
            <a:pPr indent="0" lvl="0" marL="0" marR="72000" rtl="0" algn="l">
              <a:lnSpc>
                <a:spcPct val="150000"/>
              </a:lnSpc>
              <a:spcBef>
                <a:spcPts val="0"/>
              </a:spcBef>
              <a:spcAft>
                <a:spcPts val="0"/>
              </a:spcAft>
              <a:buNone/>
            </a:pPr>
            <a:r>
              <a:rPr lang="ko" sz="1100">
                <a:latin typeface="Open Sans SemiBold"/>
                <a:ea typeface="Open Sans SemiBold"/>
                <a:cs typeface="Open Sans SemiBold"/>
                <a:sym typeface="Open Sans SemiBold"/>
              </a:rPr>
              <a:t>이 강의에서 여러분은 실제 서버에 테스트 스크립트를 작성하여 성능 테스트와 부하 테스트를 진행하는 과정에 대해서 학습할 수 있습니다. 이 강의를 충분히 학습한다면, 다양한 서버 및 다양한 조건에서의 성능 테스트를 직접 운영할 수 있으며 이를 바탕으로 성능 개선 및 장애 대응을 할 수 있습니다. </a:t>
            </a:r>
            <a:endParaRPr sz="1100">
              <a:latin typeface="Open Sans SemiBold"/>
              <a:ea typeface="Open Sans SemiBold"/>
              <a:cs typeface="Open Sans SemiBold"/>
              <a:sym typeface="Open Sans SemiBold"/>
            </a:endParaRPr>
          </a:p>
          <a:p>
            <a:pPr indent="0" lvl="0" marL="0" marR="72000" rtl="0" algn="l">
              <a:lnSpc>
                <a:spcPct val="150000"/>
              </a:lnSpc>
              <a:spcBef>
                <a:spcPts val="0"/>
              </a:spcBef>
              <a:spcAft>
                <a:spcPts val="0"/>
              </a:spcAft>
              <a:buNone/>
            </a:pPr>
            <a:r>
              <a:t/>
            </a:r>
            <a:endParaRPr sz="1100">
              <a:latin typeface="Open Sans SemiBold"/>
              <a:ea typeface="Open Sans SemiBold"/>
              <a:cs typeface="Open Sans SemiBold"/>
              <a:sym typeface="Open Sans SemiBold"/>
            </a:endParaRPr>
          </a:p>
          <a:p>
            <a:pPr indent="0" lvl="0" marL="0" marR="72000" rtl="0" algn="l">
              <a:lnSpc>
                <a:spcPct val="150000"/>
              </a:lnSpc>
              <a:spcBef>
                <a:spcPts val="0"/>
              </a:spcBef>
              <a:spcAft>
                <a:spcPts val="0"/>
              </a:spcAft>
              <a:buNone/>
            </a:pPr>
            <a:r>
              <a:rPr lang="ko" sz="1100">
                <a:latin typeface="Open Sans SemiBold"/>
                <a:ea typeface="Open Sans SemiBold"/>
                <a:cs typeface="Open Sans SemiBold"/>
                <a:sym typeface="Open Sans SemiBold"/>
              </a:rPr>
              <a:t>이 강의는 테스트를 하는 방법에 대한 강의이며, 실습으로 강의가 구성되어 있습니다. </a:t>
            </a:r>
            <a:r>
              <a:rPr lang="ko" sz="1100">
                <a:solidFill>
                  <a:srgbClr val="FF0000"/>
                </a:solidFill>
                <a:latin typeface="Open Sans SemiBold"/>
                <a:ea typeface="Open Sans SemiBold"/>
                <a:cs typeface="Open Sans SemiBold"/>
                <a:sym typeface="Open Sans SemiBold"/>
              </a:rPr>
              <a:t>basic과 advanced 과정</a:t>
            </a:r>
            <a:r>
              <a:rPr lang="ko" sz="1100">
                <a:latin typeface="Open Sans SemiBold"/>
                <a:ea typeface="Open Sans SemiBold"/>
                <a:cs typeface="Open Sans SemiBold"/>
                <a:sym typeface="Open Sans SemiBold"/>
              </a:rPr>
              <a:t>으로 나뉘어 있으며, </a:t>
            </a:r>
            <a:endParaRPr sz="1100">
              <a:latin typeface="Open Sans SemiBold"/>
              <a:ea typeface="Open Sans SemiBold"/>
              <a:cs typeface="Open Sans SemiBold"/>
              <a:sym typeface="Open Sans SemiBold"/>
            </a:endParaRPr>
          </a:p>
          <a:p>
            <a:pPr indent="0" lvl="0" marL="0" marR="72000" rtl="0" algn="l">
              <a:lnSpc>
                <a:spcPct val="150000"/>
              </a:lnSpc>
              <a:spcBef>
                <a:spcPts val="0"/>
              </a:spcBef>
              <a:spcAft>
                <a:spcPts val="0"/>
              </a:spcAft>
              <a:buNone/>
            </a:pPr>
            <a:r>
              <a:t/>
            </a:r>
            <a:endParaRPr sz="1100">
              <a:latin typeface="Open Sans SemiBold"/>
              <a:ea typeface="Open Sans SemiBold"/>
              <a:cs typeface="Open Sans SemiBold"/>
              <a:sym typeface="Open Sans SemiBold"/>
            </a:endParaRPr>
          </a:p>
          <a:p>
            <a:pPr indent="0" lvl="0" marL="0" marR="72000" rtl="0" algn="l">
              <a:lnSpc>
                <a:spcPct val="150000"/>
              </a:lnSpc>
              <a:spcBef>
                <a:spcPts val="0"/>
              </a:spcBef>
              <a:spcAft>
                <a:spcPts val="0"/>
              </a:spcAft>
              <a:buNone/>
            </a:pPr>
            <a:r>
              <a:rPr b="1" lang="ko" sz="1100" u="sng">
                <a:solidFill>
                  <a:srgbClr val="FF0000"/>
                </a:solidFill>
                <a:latin typeface="Open Sans"/>
                <a:ea typeface="Open Sans"/>
                <a:cs typeface="Open Sans"/>
                <a:sym typeface="Open Sans"/>
              </a:rPr>
              <a:t>basic 과정</a:t>
            </a:r>
            <a:r>
              <a:rPr lang="ko" sz="1100">
                <a:latin typeface="Open Sans SemiBold"/>
                <a:ea typeface="Open Sans SemiBold"/>
                <a:cs typeface="Open Sans SemiBold"/>
                <a:sym typeface="Open Sans SemiBold"/>
              </a:rPr>
              <a:t>은 </a:t>
            </a:r>
            <a:r>
              <a:rPr lang="ko" sz="1100" u="sng">
                <a:solidFill>
                  <a:srgbClr val="FF0000"/>
                </a:solidFill>
                <a:latin typeface="Open Sans SemiBold"/>
                <a:ea typeface="Open Sans SemiBold"/>
                <a:cs typeface="Open Sans SemiBold"/>
                <a:sym typeface="Open Sans SemiBold"/>
              </a:rPr>
              <a:t>성능 부하 테스트에 간략한 개요와 간단한 실습</a:t>
            </a:r>
            <a:r>
              <a:rPr lang="ko" sz="1100">
                <a:latin typeface="Open Sans SemiBold"/>
                <a:ea typeface="Open Sans SemiBold"/>
                <a:cs typeface="Open Sans SemiBold"/>
                <a:sym typeface="Open Sans SemiBold"/>
              </a:rPr>
              <a:t>에 대해서 다루고 있으며,</a:t>
            </a:r>
            <a:endParaRPr sz="1100">
              <a:latin typeface="Open Sans SemiBold"/>
              <a:ea typeface="Open Sans SemiBold"/>
              <a:cs typeface="Open Sans SemiBold"/>
              <a:sym typeface="Open Sans SemiBold"/>
            </a:endParaRPr>
          </a:p>
          <a:p>
            <a:pPr indent="0" lvl="0" marL="0" marR="72000" rtl="0" algn="l">
              <a:lnSpc>
                <a:spcPct val="150000"/>
              </a:lnSpc>
              <a:spcBef>
                <a:spcPts val="0"/>
              </a:spcBef>
              <a:spcAft>
                <a:spcPts val="0"/>
              </a:spcAft>
              <a:buNone/>
            </a:pPr>
            <a:r>
              <a:t/>
            </a:r>
            <a:endParaRPr sz="1100">
              <a:latin typeface="Open Sans SemiBold"/>
              <a:ea typeface="Open Sans SemiBold"/>
              <a:cs typeface="Open Sans SemiBold"/>
              <a:sym typeface="Open Sans SemiBold"/>
            </a:endParaRPr>
          </a:p>
          <a:p>
            <a:pPr indent="0" lvl="0" marL="0" marR="72000" rtl="0" algn="l">
              <a:lnSpc>
                <a:spcPct val="150000"/>
              </a:lnSpc>
              <a:spcBef>
                <a:spcPts val="0"/>
              </a:spcBef>
              <a:spcAft>
                <a:spcPts val="0"/>
              </a:spcAft>
              <a:buNone/>
            </a:pPr>
            <a:r>
              <a:rPr b="1" lang="ko" sz="1100" u="sng">
                <a:solidFill>
                  <a:srgbClr val="FF0000"/>
                </a:solidFill>
                <a:latin typeface="Open Sans"/>
                <a:ea typeface="Open Sans"/>
                <a:cs typeface="Open Sans"/>
                <a:sym typeface="Open Sans"/>
              </a:rPr>
              <a:t>advanced 과정</a:t>
            </a:r>
            <a:r>
              <a:rPr lang="ko" sz="1100">
                <a:latin typeface="Open Sans SemiBold"/>
                <a:ea typeface="Open Sans SemiBold"/>
                <a:cs typeface="Open Sans SemiBold"/>
                <a:sym typeface="Open Sans SemiBold"/>
              </a:rPr>
              <a:t>은 </a:t>
            </a:r>
            <a:r>
              <a:rPr lang="ko" sz="1100" u="sng">
                <a:solidFill>
                  <a:srgbClr val="FF0000"/>
                </a:solidFill>
                <a:latin typeface="Open Sans SemiBold"/>
                <a:ea typeface="Open Sans SemiBold"/>
                <a:cs typeface="Open Sans SemiBold"/>
                <a:sym typeface="Open Sans SemiBold"/>
              </a:rPr>
              <a:t>실제 서버를 생성하여 테스트 하는 방법을 다루고 있으며, 상세한 성능 부하 테스트의 지표들을 시각화 하고 관리 하는 방법</a:t>
            </a:r>
            <a:r>
              <a:rPr lang="ko" sz="1100">
                <a:latin typeface="Open Sans SemiBold"/>
                <a:ea typeface="Open Sans SemiBold"/>
                <a:cs typeface="Open Sans SemiBold"/>
                <a:sym typeface="Open Sans SemiBold"/>
              </a:rPr>
              <a:t>에 대해서 소개하고 있습니다. </a:t>
            </a:r>
            <a:endParaRPr sz="1100">
              <a:latin typeface="Open Sans SemiBold"/>
              <a:ea typeface="Open Sans SemiBold"/>
              <a:cs typeface="Open Sans SemiBold"/>
              <a:sym typeface="Open Sans SemiBold"/>
            </a:endParaRPr>
          </a:p>
          <a:p>
            <a:pPr indent="0" lvl="0" marL="0" marR="72000" rtl="0" algn="l">
              <a:lnSpc>
                <a:spcPct val="150000"/>
              </a:lnSpc>
              <a:spcBef>
                <a:spcPts val="0"/>
              </a:spcBef>
              <a:spcAft>
                <a:spcPts val="0"/>
              </a:spcAft>
              <a:buNone/>
            </a:pPr>
            <a:r>
              <a:t/>
            </a:r>
            <a:endParaRPr sz="1100">
              <a:latin typeface="Open Sans SemiBold"/>
              <a:ea typeface="Open Sans SemiBold"/>
              <a:cs typeface="Open Sans SemiBold"/>
              <a:sym typeface="Open Sans SemiBold"/>
            </a:endParaRPr>
          </a:p>
          <a:p>
            <a:pPr indent="0" lvl="0" marL="0" marR="72000" rtl="0" algn="l">
              <a:lnSpc>
                <a:spcPct val="150000"/>
              </a:lnSpc>
              <a:spcBef>
                <a:spcPts val="0"/>
              </a:spcBef>
              <a:spcAft>
                <a:spcPts val="0"/>
              </a:spcAft>
              <a:buNone/>
            </a:pPr>
            <a:r>
              <a:rPr lang="ko" sz="1100">
                <a:latin typeface="Open Sans SemiBold"/>
                <a:ea typeface="Open Sans SemiBold"/>
                <a:cs typeface="Open Sans SemiBold"/>
                <a:sym typeface="Open Sans SemiBold"/>
              </a:rPr>
              <a:t>대규모 부하 테스트에 대한 내용은 별도의 강의로 구성하고 있으며, 간략한 개요는 advanced 과정 마지막 부분에 언급됩니다.</a:t>
            </a:r>
            <a:r>
              <a:rPr lang="ko" sz="1100">
                <a:solidFill>
                  <a:srgbClr val="595959"/>
                </a:solidFill>
                <a:latin typeface="Open Sans SemiBold"/>
                <a:ea typeface="Open Sans SemiBold"/>
                <a:cs typeface="Open Sans SemiBold"/>
                <a:sym typeface="Open Sans SemiBold"/>
              </a:rPr>
              <a:t> </a:t>
            </a:r>
            <a:endParaRPr sz="1100">
              <a:solidFill>
                <a:srgbClr val="595959"/>
              </a:solidFill>
              <a:latin typeface="Open Sans SemiBold"/>
              <a:ea typeface="Open Sans SemiBold"/>
              <a:cs typeface="Open Sans SemiBold"/>
              <a:sym typeface="Open Sans SemiBold"/>
            </a:endParaRPr>
          </a:p>
          <a:p>
            <a:pPr indent="0" lvl="0" marL="0" marR="72000" rtl="0" algn="l">
              <a:lnSpc>
                <a:spcPct val="150000"/>
              </a:lnSpc>
              <a:spcBef>
                <a:spcPts val="0"/>
              </a:spcBef>
              <a:spcAft>
                <a:spcPts val="0"/>
              </a:spcAft>
              <a:buNone/>
            </a:pPr>
            <a:r>
              <a:t/>
            </a:r>
            <a:endParaRPr sz="1100">
              <a:solidFill>
                <a:srgbClr val="595959"/>
              </a:solidFill>
              <a:latin typeface="Open Sans SemiBold"/>
              <a:ea typeface="Open Sans SemiBold"/>
              <a:cs typeface="Open Sans SemiBold"/>
              <a:sym typeface="Open Sans SemiBold"/>
            </a:endParaRPr>
          </a:p>
        </p:txBody>
      </p:sp>
      <p:sp>
        <p:nvSpPr>
          <p:cNvPr id="396" name="Google Shape;396;p27"/>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강의 소개</a:t>
            </a:r>
            <a:endParaRPr b="1" sz="2000">
              <a:latin typeface="Open Sans"/>
              <a:ea typeface="Open Sans"/>
              <a:cs typeface="Open Sans"/>
              <a:sym typeface="Open Sans"/>
            </a:endParaRPr>
          </a:p>
        </p:txBody>
      </p:sp>
      <p:cxnSp>
        <p:nvCxnSpPr>
          <p:cNvPr id="397" name="Google Shape;397;p27"/>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4"/>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05" name="Google Shape;705;p54"/>
          <p:cNvSpPr txBox="1"/>
          <p:nvPr/>
        </p:nvSpPr>
        <p:spPr>
          <a:xfrm>
            <a:off x="4000132" y="1071029"/>
            <a:ext cx="11436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Sampler 추가</a:t>
            </a:r>
            <a:endParaRPr b="1" sz="1100">
              <a:latin typeface="Open Sans"/>
              <a:ea typeface="Open Sans"/>
              <a:cs typeface="Open Sans"/>
              <a:sym typeface="Open Sans"/>
            </a:endParaRPr>
          </a:p>
        </p:txBody>
      </p:sp>
      <p:sp>
        <p:nvSpPr>
          <p:cNvPr id="706" name="Google Shape;706;p54"/>
          <p:cNvSpPr txBox="1"/>
          <p:nvPr/>
        </p:nvSpPr>
        <p:spPr>
          <a:xfrm>
            <a:off x="486539" y="1282519"/>
            <a:ext cx="8170800" cy="9042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개별 sampler 혹은 테스트 케이스는 호출하는 API 경로(path), 요청 인자(request parameters), 메소드(POST, GET, PUT 등) 등을 입력한다. POST 및 GET 메소드인 경우에는 요청 인자를 ‘Paramters’ 탭에 입력하고, PUT 메소드인 경우에는 Body Data 에 입력해야 한다.</a:t>
            </a:r>
            <a:endParaRPr sz="1000">
              <a:latin typeface="Open Sans"/>
              <a:ea typeface="Open Sans"/>
              <a:cs typeface="Open Sans"/>
              <a:sym typeface="Open Sans"/>
            </a:endParaRPr>
          </a:p>
        </p:txBody>
      </p:sp>
      <p:pic>
        <p:nvPicPr>
          <p:cNvPr descr="스크린샷 2019-08-06 오후 2.01.16.png" id="707" name="Google Shape;707;p54"/>
          <p:cNvPicPr preferRelativeResize="0"/>
          <p:nvPr/>
        </p:nvPicPr>
        <p:blipFill rotWithShape="1">
          <a:blip r:embed="rId3">
            <a:alphaModFix/>
          </a:blip>
          <a:srcRect b="44752" l="21135" r="4442" t="14773"/>
          <a:stretch/>
        </p:blipFill>
        <p:spPr>
          <a:xfrm>
            <a:off x="587824" y="2336910"/>
            <a:ext cx="7968295" cy="2075753"/>
          </a:xfrm>
          <a:prstGeom prst="rect">
            <a:avLst/>
          </a:prstGeom>
          <a:noFill/>
          <a:ln>
            <a:noFill/>
          </a:ln>
        </p:spPr>
      </p:pic>
      <p:sp>
        <p:nvSpPr>
          <p:cNvPr id="708" name="Google Shape;708;p54"/>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스크립트 작성</a:t>
            </a:r>
            <a:endParaRPr b="1" sz="2000">
              <a:latin typeface="Open Sans"/>
              <a:ea typeface="Open Sans"/>
              <a:cs typeface="Open Sans"/>
              <a:sym typeface="Open Sans"/>
            </a:endParaRPr>
          </a:p>
        </p:txBody>
      </p:sp>
      <p:cxnSp>
        <p:nvCxnSpPr>
          <p:cNvPr id="709" name="Google Shape;709;p54"/>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5"/>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15" name="Google Shape;715;p55"/>
          <p:cNvSpPr txBox="1"/>
          <p:nvPr/>
        </p:nvSpPr>
        <p:spPr>
          <a:xfrm>
            <a:off x="4198039" y="1258865"/>
            <a:ext cx="7479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실습 주제</a:t>
            </a:r>
            <a:endParaRPr b="1" sz="1100">
              <a:latin typeface="Open Sans"/>
              <a:ea typeface="Open Sans"/>
              <a:cs typeface="Open Sans"/>
              <a:sym typeface="Open Sans"/>
            </a:endParaRPr>
          </a:p>
        </p:txBody>
      </p:sp>
      <p:sp>
        <p:nvSpPr>
          <p:cNvPr id="716" name="Google Shape;716;p55"/>
          <p:cNvSpPr txBox="1"/>
          <p:nvPr/>
        </p:nvSpPr>
        <p:spPr>
          <a:xfrm>
            <a:off x="1578318" y="1610083"/>
            <a:ext cx="5987400" cy="5640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다음 검색 API(</a:t>
            </a:r>
            <a:r>
              <a:rPr lang="ko" sz="1000">
                <a:uFill>
                  <a:noFill/>
                </a:uFill>
                <a:latin typeface="Open Sans"/>
                <a:ea typeface="Open Sans"/>
                <a:cs typeface="Open Sans"/>
                <a:sym typeface="Open Sans"/>
                <a:hlinkClick r:id="rId3"/>
              </a:rPr>
              <a:t>https://developers.kakao.com/docs/restapi/search</a:t>
            </a:r>
            <a:r>
              <a:rPr lang="ko" sz="1000">
                <a:latin typeface="Open Sans"/>
                <a:ea typeface="Open Sans"/>
                <a:cs typeface="Open Sans"/>
                <a:sym typeface="Open Sans"/>
              </a:rPr>
              <a:t>)을 이용하여 </a:t>
            </a:r>
            <a:endParaRPr sz="1000">
              <a:latin typeface="Open Sans"/>
              <a:ea typeface="Open Sans"/>
              <a:cs typeface="Open Sans"/>
              <a:sym typeface="Open Sans"/>
            </a:endParaRPr>
          </a:p>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2개 이상의 Sampler가 포함된 Test Plan 작성하기</a:t>
            </a:r>
            <a:endParaRPr sz="1000">
              <a:latin typeface="Open Sans"/>
              <a:ea typeface="Open Sans"/>
              <a:cs typeface="Open Sans"/>
              <a:sym typeface="Open Sans"/>
            </a:endParaRPr>
          </a:p>
        </p:txBody>
      </p:sp>
      <p:sp>
        <p:nvSpPr>
          <p:cNvPr id="717" name="Google Shape;717;p55"/>
          <p:cNvSpPr txBox="1"/>
          <p:nvPr/>
        </p:nvSpPr>
        <p:spPr>
          <a:xfrm>
            <a:off x="4194337" y="2717187"/>
            <a:ext cx="7554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API Key</a:t>
            </a:r>
            <a:endParaRPr b="1" sz="1100">
              <a:latin typeface="Open Sans"/>
              <a:ea typeface="Open Sans"/>
              <a:cs typeface="Open Sans"/>
              <a:sym typeface="Open Sans"/>
            </a:endParaRPr>
          </a:p>
        </p:txBody>
      </p:sp>
      <p:sp>
        <p:nvSpPr>
          <p:cNvPr id="718" name="Google Shape;718;p55"/>
          <p:cNvSpPr txBox="1"/>
          <p:nvPr/>
        </p:nvSpPr>
        <p:spPr>
          <a:xfrm>
            <a:off x="2904764" y="3174574"/>
            <a:ext cx="3334500" cy="5544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API 키는 외부 유출을 금합니다. </a:t>
            </a:r>
            <a:endParaRPr sz="1000">
              <a:latin typeface="Open Sans"/>
              <a:ea typeface="Open Sans"/>
              <a:cs typeface="Open Sans"/>
              <a:sym typeface="Open Sans"/>
            </a:endParaRPr>
          </a:p>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“31577aea21811b18cbbb052ec0b5a81c”</a:t>
            </a:r>
            <a:endParaRPr sz="1000">
              <a:latin typeface="Open Sans"/>
              <a:ea typeface="Open Sans"/>
              <a:cs typeface="Open Sans"/>
              <a:sym typeface="Open Sans"/>
            </a:endParaRPr>
          </a:p>
        </p:txBody>
      </p:sp>
      <p:sp>
        <p:nvSpPr>
          <p:cNvPr id="719" name="Google Shape;719;p55"/>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실습과제</a:t>
            </a:r>
            <a:endParaRPr b="1" sz="2000">
              <a:latin typeface="Open Sans"/>
              <a:ea typeface="Open Sans"/>
              <a:cs typeface="Open Sans"/>
              <a:sym typeface="Open Sans"/>
            </a:endParaRPr>
          </a:p>
        </p:txBody>
      </p:sp>
      <p:cxnSp>
        <p:nvCxnSpPr>
          <p:cNvPr id="720" name="Google Shape;720;p55"/>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6"/>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26" name="Google Shape;726;p56"/>
          <p:cNvSpPr txBox="1"/>
          <p:nvPr/>
        </p:nvSpPr>
        <p:spPr>
          <a:xfrm>
            <a:off x="1841801" y="947381"/>
            <a:ext cx="54603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오른쪽 클릭 후 Config Element의 HTTP Header Manager을 생성합니다.</a:t>
            </a:r>
            <a:endParaRPr sz="1000">
              <a:latin typeface="Open Sans"/>
              <a:ea typeface="Open Sans"/>
              <a:cs typeface="Open Sans"/>
              <a:sym typeface="Open Sans"/>
            </a:endParaRPr>
          </a:p>
        </p:txBody>
      </p:sp>
      <p:pic>
        <p:nvPicPr>
          <p:cNvPr descr="스크린샷 2019-08-30 오전 5.18.20.png" id="727" name="Google Shape;727;p56"/>
          <p:cNvPicPr preferRelativeResize="0"/>
          <p:nvPr/>
        </p:nvPicPr>
        <p:blipFill rotWithShape="1">
          <a:blip r:embed="rId3">
            <a:alphaModFix/>
          </a:blip>
          <a:srcRect b="0" l="0" r="0" t="0"/>
          <a:stretch/>
        </p:blipFill>
        <p:spPr>
          <a:xfrm>
            <a:off x="1674369" y="1350941"/>
            <a:ext cx="5795315" cy="3282002"/>
          </a:xfrm>
          <a:prstGeom prst="rect">
            <a:avLst/>
          </a:prstGeom>
          <a:noFill/>
          <a:ln>
            <a:noFill/>
          </a:ln>
        </p:spPr>
      </p:pic>
      <p:sp>
        <p:nvSpPr>
          <p:cNvPr id="728" name="Google Shape;728;p56"/>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실습과제</a:t>
            </a:r>
            <a:endParaRPr b="1" sz="2000">
              <a:latin typeface="Open Sans"/>
              <a:ea typeface="Open Sans"/>
              <a:cs typeface="Open Sans"/>
              <a:sym typeface="Open Sans"/>
            </a:endParaRPr>
          </a:p>
        </p:txBody>
      </p:sp>
      <p:cxnSp>
        <p:nvCxnSpPr>
          <p:cNvPr id="729" name="Google Shape;729;p56"/>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7"/>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35" name="Google Shape;735;p57"/>
          <p:cNvSpPr txBox="1"/>
          <p:nvPr/>
        </p:nvSpPr>
        <p:spPr>
          <a:xfrm>
            <a:off x="564050" y="967762"/>
            <a:ext cx="80157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ADD 버튼을 눌러 Name에 “Authorization”, Value에 “KakaoAK 31577aea21811b18cbbb052ec0b5a81c”</a:t>
            </a:r>
            <a:endParaRPr sz="1000">
              <a:latin typeface="Open Sans"/>
              <a:ea typeface="Open Sans"/>
              <a:cs typeface="Open Sans"/>
              <a:sym typeface="Open Sans"/>
            </a:endParaRPr>
          </a:p>
        </p:txBody>
      </p:sp>
      <p:pic>
        <p:nvPicPr>
          <p:cNvPr descr="스크린샷 2019-08-30 오전 5.19.54.png" id="736" name="Google Shape;736;p57"/>
          <p:cNvPicPr preferRelativeResize="0"/>
          <p:nvPr/>
        </p:nvPicPr>
        <p:blipFill rotWithShape="1">
          <a:blip r:embed="rId3">
            <a:alphaModFix/>
          </a:blip>
          <a:srcRect b="77516" l="0" r="0" t="0"/>
          <a:stretch/>
        </p:blipFill>
        <p:spPr>
          <a:xfrm>
            <a:off x="544175" y="1879848"/>
            <a:ext cx="8055700" cy="1282651"/>
          </a:xfrm>
          <a:prstGeom prst="rect">
            <a:avLst/>
          </a:prstGeom>
          <a:noFill/>
          <a:ln>
            <a:noFill/>
          </a:ln>
        </p:spPr>
      </p:pic>
      <p:sp>
        <p:nvSpPr>
          <p:cNvPr id="737" name="Google Shape;737;p57"/>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실습과제</a:t>
            </a:r>
            <a:endParaRPr b="1" sz="2000">
              <a:latin typeface="Open Sans"/>
              <a:ea typeface="Open Sans"/>
              <a:cs typeface="Open Sans"/>
              <a:sym typeface="Open Sans"/>
            </a:endParaRPr>
          </a:p>
        </p:txBody>
      </p:sp>
      <p:cxnSp>
        <p:nvCxnSpPr>
          <p:cNvPr id="738" name="Google Shape;738;p57"/>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descr="스크린샷 2019-08-30 오전 5.22.13.png" id="743" name="Google Shape;743;p58"/>
          <p:cNvPicPr preferRelativeResize="0"/>
          <p:nvPr/>
        </p:nvPicPr>
        <p:blipFill rotWithShape="1">
          <a:blip r:embed="rId3">
            <a:alphaModFix/>
          </a:blip>
          <a:srcRect b="0" l="0" r="0" t="0"/>
          <a:stretch/>
        </p:blipFill>
        <p:spPr>
          <a:xfrm>
            <a:off x="1672482" y="1405976"/>
            <a:ext cx="5799083" cy="3282002"/>
          </a:xfrm>
          <a:prstGeom prst="rect">
            <a:avLst/>
          </a:prstGeom>
          <a:noFill/>
          <a:ln>
            <a:noFill/>
          </a:ln>
        </p:spPr>
      </p:pic>
      <p:sp>
        <p:nvSpPr>
          <p:cNvPr id="744" name="Google Shape;744;p58"/>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45" name="Google Shape;745;p58"/>
          <p:cNvSpPr txBox="1"/>
          <p:nvPr/>
        </p:nvSpPr>
        <p:spPr>
          <a:xfrm>
            <a:off x="2277863" y="967762"/>
            <a:ext cx="45882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Test Plan에서 오른쪽 클릭하여 Thread Group 을 생성합니다. </a:t>
            </a:r>
            <a:endParaRPr sz="1000">
              <a:latin typeface="Open Sans"/>
              <a:ea typeface="Open Sans"/>
              <a:cs typeface="Open Sans"/>
              <a:sym typeface="Open Sans"/>
            </a:endParaRPr>
          </a:p>
        </p:txBody>
      </p:sp>
      <p:sp>
        <p:nvSpPr>
          <p:cNvPr id="746" name="Google Shape;746;p58"/>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실습과제</a:t>
            </a:r>
            <a:endParaRPr b="1" sz="2000">
              <a:latin typeface="Open Sans"/>
              <a:ea typeface="Open Sans"/>
              <a:cs typeface="Open Sans"/>
              <a:sym typeface="Open Sans"/>
            </a:endParaRPr>
          </a:p>
        </p:txBody>
      </p:sp>
      <p:cxnSp>
        <p:nvCxnSpPr>
          <p:cNvPr id="747" name="Google Shape;747;p58"/>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descr="스크린샷 2019-08-30 오전 5.24.33.png" id="752" name="Google Shape;752;p59"/>
          <p:cNvPicPr preferRelativeResize="0"/>
          <p:nvPr/>
        </p:nvPicPr>
        <p:blipFill rotWithShape="1">
          <a:blip r:embed="rId3">
            <a:alphaModFix/>
          </a:blip>
          <a:srcRect b="0" l="0" r="0" t="0"/>
          <a:stretch/>
        </p:blipFill>
        <p:spPr>
          <a:xfrm>
            <a:off x="1684758" y="1344301"/>
            <a:ext cx="5774519" cy="3282002"/>
          </a:xfrm>
          <a:prstGeom prst="rect">
            <a:avLst/>
          </a:prstGeom>
          <a:noFill/>
          <a:ln>
            <a:noFill/>
          </a:ln>
        </p:spPr>
      </p:pic>
      <p:sp>
        <p:nvSpPr>
          <p:cNvPr id="753" name="Google Shape;753;p59"/>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54" name="Google Shape;754;p59"/>
          <p:cNvSpPr txBox="1"/>
          <p:nvPr/>
        </p:nvSpPr>
        <p:spPr>
          <a:xfrm>
            <a:off x="2277863" y="967762"/>
            <a:ext cx="45882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Test Plan에서 오른쪽 클릭하여 Thread Group 을 생성합니다. </a:t>
            </a:r>
            <a:endParaRPr sz="1000">
              <a:latin typeface="Open Sans"/>
              <a:ea typeface="Open Sans"/>
              <a:cs typeface="Open Sans"/>
              <a:sym typeface="Open Sans"/>
            </a:endParaRPr>
          </a:p>
        </p:txBody>
      </p:sp>
      <p:sp>
        <p:nvSpPr>
          <p:cNvPr id="755" name="Google Shape;755;p59"/>
          <p:cNvSpPr txBox="1"/>
          <p:nvPr/>
        </p:nvSpPr>
        <p:spPr>
          <a:xfrm>
            <a:off x="3984807" y="2209914"/>
            <a:ext cx="1345500" cy="158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EB220C"/>
              </a:buClr>
              <a:buSzPts val="800"/>
              <a:buFont typeface="Helvetica Neue"/>
              <a:buNone/>
            </a:pPr>
            <a:r>
              <a:rPr b="1" i="0" lang="ko" sz="700" u="none" cap="none" strike="noStrike">
                <a:solidFill>
                  <a:srgbClr val="EB220C"/>
                </a:solidFill>
                <a:latin typeface="Open Sans"/>
                <a:ea typeface="Open Sans"/>
                <a:cs typeface="Open Sans"/>
                <a:sym typeface="Open Sans"/>
              </a:rPr>
              <a:t>테스트할 사용자 수(쓰레드 수)</a:t>
            </a:r>
            <a:endParaRPr b="1" sz="700">
              <a:latin typeface="Open Sans"/>
              <a:ea typeface="Open Sans"/>
              <a:cs typeface="Open Sans"/>
              <a:sym typeface="Open Sans"/>
            </a:endParaRPr>
          </a:p>
        </p:txBody>
      </p:sp>
      <p:sp>
        <p:nvSpPr>
          <p:cNvPr id="756" name="Google Shape;756;p59"/>
          <p:cNvSpPr txBox="1"/>
          <p:nvPr/>
        </p:nvSpPr>
        <p:spPr>
          <a:xfrm>
            <a:off x="4096269" y="2317649"/>
            <a:ext cx="1003800" cy="158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EB220C"/>
              </a:buClr>
              <a:buSzPts val="800"/>
              <a:buFont typeface="Helvetica Neue"/>
              <a:buNone/>
            </a:pPr>
            <a:r>
              <a:rPr b="1" i="0" lang="ko" sz="700" u="none" cap="none" strike="noStrike">
                <a:solidFill>
                  <a:srgbClr val="EB220C"/>
                </a:solidFill>
                <a:latin typeface="Open Sans"/>
                <a:ea typeface="Open Sans"/>
                <a:cs typeface="Open Sans"/>
                <a:sym typeface="Open Sans"/>
              </a:rPr>
              <a:t>최대 쓰레드 도달 시간</a:t>
            </a:r>
            <a:endParaRPr b="1" sz="700">
              <a:latin typeface="Open Sans"/>
              <a:ea typeface="Open Sans"/>
              <a:cs typeface="Open Sans"/>
              <a:sym typeface="Open Sans"/>
            </a:endParaRPr>
          </a:p>
        </p:txBody>
      </p:sp>
      <p:sp>
        <p:nvSpPr>
          <p:cNvPr id="757" name="Google Shape;757;p59"/>
          <p:cNvSpPr txBox="1"/>
          <p:nvPr/>
        </p:nvSpPr>
        <p:spPr>
          <a:xfrm>
            <a:off x="3927522" y="2435962"/>
            <a:ext cx="788700" cy="158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EB220C"/>
              </a:buClr>
              <a:buSzPts val="800"/>
              <a:buFont typeface="Helvetica Neue"/>
              <a:buNone/>
            </a:pPr>
            <a:r>
              <a:rPr b="1" i="0" lang="ko" sz="700" u="none" cap="none" strike="noStrike">
                <a:solidFill>
                  <a:srgbClr val="EB220C"/>
                </a:solidFill>
                <a:latin typeface="Open Sans"/>
                <a:ea typeface="Open Sans"/>
                <a:cs typeface="Open Sans"/>
                <a:sym typeface="Open Sans"/>
              </a:rPr>
              <a:t>쓰레드 반복 횟수</a:t>
            </a:r>
            <a:endParaRPr b="1" sz="700">
              <a:latin typeface="Open Sans"/>
              <a:ea typeface="Open Sans"/>
              <a:cs typeface="Open Sans"/>
              <a:sym typeface="Open Sans"/>
            </a:endParaRPr>
          </a:p>
        </p:txBody>
      </p:sp>
      <p:sp>
        <p:nvSpPr>
          <p:cNvPr id="758" name="Google Shape;758;p59"/>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실습과제</a:t>
            </a:r>
            <a:endParaRPr b="1" sz="2000">
              <a:latin typeface="Open Sans"/>
              <a:ea typeface="Open Sans"/>
              <a:cs typeface="Open Sans"/>
              <a:sym typeface="Open Sans"/>
            </a:endParaRPr>
          </a:p>
        </p:txBody>
      </p:sp>
      <p:cxnSp>
        <p:nvCxnSpPr>
          <p:cNvPr id="759" name="Google Shape;759;p59"/>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descr="스크린샷 2019-08-30 오전 5.27.30.png" id="764" name="Google Shape;764;p60"/>
          <p:cNvPicPr preferRelativeResize="0"/>
          <p:nvPr/>
        </p:nvPicPr>
        <p:blipFill rotWithShape="1">
          <a:blip r:embed="rId3">
            <a:alphaModFix/>
          </a:blip>
          <a:srcRect b="0" l="0" r="0" t="0"/>
          <a:stretch/>
        </p:blipFill>
        <p:spPr>
          <a:xfrm>
            <a:off x="1668279" y="1316001"/>
            <a:ext cx="5807489" cy="3282003"/>
          </a:xfrm>
          <a:prstGeom prst="rect">
            <a:avLst/>
          </a:prstGeom>
          <a:noFill/>
          <a:ln>
            <a:noFill/>
          </a:ln>
        </p:spPr>
      </p:pic>
      <p:sp>
        <p:nvSpPr>
          <p:cNvPr id="765" name="Google Shape;765;p60"/>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66" name="Google Shape;766;p60"/>
          <p:cNvSpPr txBox="1"/>
          <p:nvPr/>
        </p:nvSpPr>
        <p:spPr>
          <a:xfrm>
            <a:off x="2054621" y="967762"/>
            <a:ext cx="50346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Thread Group에서 오른쪽 클릭하여 HTTP Request 를 생성합니다. </a:t>
            </a:r>
            <a:endParaRPr sz="1000">
              <a:latin typeface="Open Sans"/>
              <a:ea typeface="Open Sans"/>
              <a:cs typeface="Open Sans"/>
              <a:sym typeface="Open Sans"/>
            </a:endParaRPr>
          </a:p>
        </p:txBody>
      </p:sp>
      <p:sp>
        <p:nvSpPr>
          <p:cNvPr id="767" name="Google Shape;767;p60"/>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실습과제</a:t>
            </a:r>
            <a:endParaRPr b="1" sz="2000">
              <a:latin typeface="Open Sans"/>
              <a:ea typeface="Open Sans"/>
              <a:cs typeface="Open Sans"/>
              <a:sym typeface="Open Sans"/>
            </a:endParaRPr>
          </a:p>
        </p:txBody>
      </p:sp>
      <p:cxnSp>
        <p:nvCxnSpPr>
          <p:cNvPr id="768" name="Google Shape;768;p60"/>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descr="스크린샷 2019-08-30 오전 5.33.07.png" id="773" name="Google Shape;773;p61"/>
          <p:cNvPicPr preferRelativeResize="0"/>
          <p:nvPr/>
        </p:nvPicPr>
        <p:blipFill rotWithShape="1">
          <a:blip r:embed="rId3">
            <a:alphaModFix/>
          </a:blip>
          <a:srcRect b="49601" l="0" r="0" t="0"/>
          <a:stretch/>
        </p:blipFill>
        <p:spPr>
          <a:xfrm>
            <a:off x="624138" y="1367641"/>
            <a:ext cx="7895776" cy="2808737"/>
          </a:xfrm>
          <a:prstGeom prst="rect">
            <a:avLst/>
          </a:prstGeom>
          <a:noFill/>
          <a:ln>
            <a:noFill/>
          </a:ln>
        </p:spPr>
      </p:pic>
      <p:sp>
        <p:nvSpPr>
          <p:cNvPr id="774" name="Google Shape;774;p61"/>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75" name="Google Shape;775;p61"/>
          <p:cNvSpPr txBox="1"/>
          <p:nvPr/>
        </p:nvSpPr>
        <p:spPr>
          <a:xfrm>
            <a:off x="3046375" y="967762"/>
            <a:ext cx="30513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HTTP Request 안에 내용을 추가합니다. </a:t>
            </a:r>
            <a:endParaRPr sz="1000">
              <a:latin typeface="Open Sans"/>
              <a:ea typeface="Open Sans"/>
              <a:cs typeface="Open Sans"/>
              <a:sym typeface="Open Sans"/>
            </a:endParaRPr>
          </a:p>
        </p:txBody>
      </p:sp>
      <p:sp>
        <p:nvSpPr>
          <p:cNvPr id="776" name="Google Shape;776;p61"/>
          <p:cNvSpPr/>
          <p:nvPr/>
        </p:nvSpPr>
        <p:spPr>
          <a:xfrm>
            <a:off x="1426176" y="2255154"/>
            <a:ext cx="660900" cy="2616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777" name="Google Shape;777;p61"/>
          <p:cNvSpPr/>
          <p:nvPr/>
        </p:nvSpPr>
        <p:spPr>
          <a:xfrm>
            <a:off x="3011900" y="2255154"/>
            <a:ext cx="2966400" cy="2616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778" name="Google Shape;778;p61"/>
          <p:cNvSpPr/>
          <p:nvPr/>
        </p:nvSpPr>
        <p:spPr>
          <a:xfrm>
            <a:off x="2472026" y="2626289"/>
            <a:ext cx="3777000" cy="2616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779" name="Google Shape;779;p61"/>
          <p:cNvSpPr/>
          <p:nvPr/>
        </p:nvSpPr>
        <p:spPr>
          <a:xfrm>
            <a:off x="1193496" y="2626290"/>
            <a:ext cx="780300" cy="2616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780" name="Google Shape;780;p61"/>
          <p:cNvSpPr/>
          <p:nvPr/>
        </p:nvSpPr>
        <p:spPr>
          <a:xfrm>
            <a:off x="758853" y="3412401"/>
            <a:ext cx="4306800" cy="384900"/>
          </a:xfrm>
          <a:prstGeom prst="rect">
            <a:avLst/>
          </a:prstGeom>
          <a:noFill/>
          <a:ln cap="flat" cmpd="sng" w="1905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781" name="Google Shape;781;p61"/>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실습과제</a:t>
            </a:r>
            <a:endParaRPr b="1" sz="2000">
              <a:latin typeface="Open Sans"/>
              <a:ea typeface="Open Sans"/>
              <a:cs typeface="Open Sans"/>
              <a:sym typeface="Open Sans"/>
            </a:endParaRPr>
          </a:p>
        </p:txBody>
      </p:sp>
      <p:cxnSp>
        <p:nvCxnSpPr>
          <p:cNvPr id="782" name="Google Shape;782;p61"/>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descr="스크린샷 2019-08-30 오전 5.31.27.png" id="787" name="Google Shape;787;p62"/>
          <p:cNvPicPr preferRelativeResize="0"/>
          <p:nvPr/>
        </p:nvPicPr>
        <p:blipFill rotWithShape="1">
          <a:blip r:embed="rId3">
            <a:alphaModFix/>
          </a:blip>
          <a:srcRect b="0" l="0" r="0" t="0"/>
          <a:stretch/>
        </p:blipFill>
        <p:spPr>
          <a:xfrm>
            <a:off x="1671028" y="1316001"/>
            <a:ext cx="5801978" cy="3282003"/>
          </a:xfrm>
          <a:prstGeom prst="rect">
            <a:avLst/>
          </a:prstGeom>
          <a:noFill/>
          <a:ln>
            <a:noFill/>
          </a:ln>
        </p:spPr>
      </p:pic>
      <p:sp>
        <p:nvSpPr>
          <p:cNvPr id="788" name="Google Shape;788;p62"/>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89" name="Google Shape;789;p62"/>
          <p:cNvSpPr txBox="1"/>
          <p:nvPr/>
        </p:nvSpPr>
        <p:spPr>
          <a:xfrm>
            <a:off x="2754025" y="967762"/>
            <a:ext cx="36360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Test Plan에서 View Results Tree를 추가합니다.</a:t>
            </a:r>
            <a:endParaRPr sz="1000">
              <a:latin typeface="Open Sans"/>
              <a:ea typeface="Open Sans"/>
              <a:cs typeface="Open Sans"/>
              <a:sym typeface="Open Sans"/>
            </a:endParaRPr>
          </a:p>
        </p:txBody>
      </p:sp>
      <p:sp>
        <p:nvSpPr>
          <p:cNvPr id="790" name="Google Shape;790;p62"/>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실습과제</a:t>
            </a:r>
            <a:endParaRPr b="1" sz="2000">
              <a:latin typeface="Open Sans"/>
              <a:ea typeface="Open Sans"/>
              <a:cs typeface="Open Sans"/>
              <a:sym typeface="Open Sans"/>
            </a:endParaRPr>
          </a:p>
        </p:txBody>
      </p:sp>
      <p:cxnSp>
        <p:nvCxnSpPr>
          <p:cNvPr id="791" name="Google Shape;791;p62"/>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descr="스크린샷 2019-08-30 오전 5.34.04.png" id="796" name="Google Shape;796;p63"/>
          <p:cNvPicPr preferRelativeResize="0"/>
          <p:nvPr/>
        </p:nvPicPr>
        <p:blipFill rotWithShape="1">
          <a:blip r:embed="rId3">
            <a:alphaModFix/>
          </a:blip>
          <a:srcRect b="0" l="0" r="0" t="0"/>
          <a:stretch/>
        </p:blipFill>
        <p:spPr>
          <a:xfrm>
            <a:off x="1675815" y="1116864"/>
            <a:ext cx="5792434" cy="3282003"/>
          </a:xfrm>
          <a:prstGeom prst="rect">
            <a:avLst/>
          </a:prstGeom>
          <a:noFill/>
          <a:ln>
            <a:noFill/>
          </a:ln>
        </p:spPr>
      </p:pic>
      <p:sp>
        <p:nvSpPr>
          <p:cNvPr id="797" name="Google Shape;797;p63"/>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798" name="Google Shape;798;p63"/>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 실습과제</a:t>
            </a:r>
            <a:endParaRPr b="1" sz="2000">
              <a:latin typeface="Open Sans"/>
              <a:ea typeface="Open Sans"/>
              <a:cs typeface="Open Sans"/>
              <a:sym typeface="Open Sans"/>
            </a:endParaRPr>
          </a:p>
        </p:txBody>
      </p:sp>
      <p:cxnSp>
        <p:nvCxnSpPr>
          <p:cNvPr id="799" name="Google Shape;799;p63"/>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1" name="Shape 401"/>
        <p:cNvGrpSpPr/>
        <p:nvPr/>
      </p:nvGrpSpPr>
      <p:grpSpPr>
        <a:xfrm>
          <a:off x="0" y="0"/>
          <a:ext cx="0" cy="0"/>
          <a:chOff x="0" y="0"/>
          <a:chExt cx="0" cy="0"/>
        </a:xfrm>
      </p:grpSpPr>
      <p:sp>
        <p:nvSpPr>
          <p:cNvPr id="402" name="Google Shape;402;p28"/>
          <p:cNvSpPr txBox="1"/>
          <p:nvPr/>
        </p:nvSpPr>
        <p:spPr>
          <a:xfrm>
            <a:off x="1601200" y="1382750"/>
            <a:ext cx="2704500" cy="2473200"/>
          </a:xfrm>
          <a:prstGeom prst="rect">
            <a:avLst/>
          </a:prstGeom>
          <a:noFill/>
          <a:ln>
            <a:noFill/>
          </a:ln>
        </p:spPr>
        <p:txBody>
          <a:bodyPr anchorCtr="0" anchor="t" bIns="91425" lIns="91425" spcFirstLastPara="1" rIns="91425" wrap="square" tIns="91425">
            <a:noAutofit/>
          </a:bodyPr>
          <a:lstStyle/>
          <a:p>
            <a:pPr indent="0" lvl="0" marL="0" marR="72000" rtl="0" algn="l">
              <a:lnSpc>
                <a:spcPct val="200000"/>
              </a:lnSpc>
              <a:spcBef>
                <a:spcPts val="1000"/>
              </a:spcBef>
              <a:spcAft>
                <a:spcPts val="0"/>
              </a:spcAft>
              <a:buNone/>
            </a:pPr>
            <a:r>
              <a:rPr lang="ko" sz="1100">
                <a:latin typeface="Open Sans SemiBold"/>
                <a:ea typeface="Open Sans SemiBold"/>
                <a:cs typeface="Open Sans SemiBold"/>
                <a:sym typeface="Open Sans SemiBold"/>
              </a:rPr>
              <a:t>1. 성능, 부하 테스트 개요 </a:t>
            </a:r>
            <a:endParaRPr sz="1100">
              <a:latin typeface="Open Sans SemiBold"/>
              <a:ea typeface="Open Sans SemiBold"/>
              <a:cs typeface="Open Sans SemiBold"/>
              <a:sym typeface="Open Sans SemiBold"/>
            </a:endParaRPr>
          </a:p>
          <a:p>
            <a:pPr indent="0" lvl="0" marL="0" marR="72000" rtl="0" algn="l">
              <a:lnSpc>
                <a:spcPct val="200000"/>
              </a:lnSpc>
              <a:spcBef>
                <a:spcPts val="1000"/>
              </a:spcBef>
              <a:spcAft>
                <a:spcPts val="0"/>
              </a:spcAft>
              <a:buNone/>
            </a:pPr>
            <a:r>
              <a:rPr lang="ko" sz="1100">
                <a:latin typeface="Open Sans SemiBold"/>
                <a:ea typeface="Open Sans SemiBold"/>
                <a:cs typeface="Open Sans SemiBold"/>
                <a:sym typeface="Open Sans SemiBold"/>
              </a:rPr>
              <a:t>2. Apache JMeter 개요 </a:t>
            </a:r>
            <a:endParaRPr sz="1100">
              <a:latin typeface="Open Sans SemiBold"/>
              <a:ea typeface="Open Sans SemiBold"/>
              <a:cs typeface="Open Sans SemiBold"/>
              <a:sym typeface="Open Sans SemiBold"/>
            </a:endParaRPr>
          </a:p>
          <a:p>
            <a:pPr indent="0" lvl="0" marL="0" marR="72000" rtl="0" algn="l">
              <a:lnSpc>
                <a:spcPct val="200000"/>
              </a:lnSpc>
              <a:spcBef>
                <a:spcPts val="1000"/>
              </a:spcBef>
              <a:spcAft>
                <a:spcPts val="0"/>
              </a:spcAft>
              <a:buNone/>
            </a:pPr>
            <a:r>
              <a:rPr lang="ko" sz="1100">
                <a:latin typeface="Open Sans SemiBold"/>
                <a:ea typeface="Open Sans SemiBold"/>
                <a:cs typeface="Open Sans SemiBold"/>
                <a:sym typeface="Open Sans SemiBold"/>
              </a:rPr>
              <a:t>3. Apache JMeter 스크립트 작성 방법</a:t>
            </a:r>
            <a:endParaRPr sz="1100">
              <a:latin typeface="Open Sans SemiBold"/>
              <a:ea typeface="Open Sans SemiBold"/>
              <a:cs typeface="Open Sans SemiBold"/>
              <a:sym typeface="Open Sans SemiBold"/>
            </a:endParaRPr>
          </a:p>
          <a:p>
            <a:pPr indent="0" lvl="0" marL="0" marR="72000" rtl="0" algn="l">
              <a:lnSpc>
                <a:spcPct val="200000"/>
              </a:lnSpc>
              <a:spcBef>
                <a:spcPts val="1000"/>
              </a:spcBef>
              <a:spcAft>
                <a:spcPts val="0"/>
              </a:spcAft>
              <a:buNone/>
            </a:pPr>
            <a:r>
              <a:rPr lang="ko" sz="1100">
                <a:latin typeface="Open Sans SemiBold"/>
                <a:ea typeface="Open Sans SemiBold"/>
                <a:cs typeface="Open Sans SemiBold"/>
                <a:sym typeface="Open Sans SemiBold"/>
              </a:rPr>
              <a:t>4. Apache JMeter Plugin </a:t>
            </a:r>
            <a:endParaRPr sz="1100">
              <a:latin typeface="Open Sans SemiBold"/>
              <a:ea typeface="Open Sans SemiBold"/>
              <a:cs typeface="Open Sans SemiBold"/>
              <a:sym typeface="Open Sans SemiBold"/>
            </a:endParaRPr>
          </a:p>
          <a:p>
            <a:pPr indent="0" lvl="0" marL="0" marR="72000" rtl="0" algn="l">
              <a:lnSpc>
                <a:spcPct val="200000"/>
              </a:lnSpc>
              <a:spcBef>
                <a:spcPts val="1000"/>
              </a:spcBef>
              <a:spcAft>
                <a:spcPts val="0"/>
              </a:spcAft>
              <a:buNone/>
            </a:pPr>
            <a:r>
              <a:rPr lang="ko" sz="1100">
                <a:latin typeface="Open Sans SemiBold"/>
                <a:ea typeface="Open Sans SemiBold"/>
                <a:cs typeface="Open Sans SemiBold"/>
                <a:sym typeface="Open Sans SemiBold"/>
              </a:rPr>
              <a:t>5. 결과 데이터 분석 방법 </a:t>
            </a:r>
            <a:endParaRPr sz="1100">
              <a:latin typeface="Open Sans SemiBold"/>
              <a:ea typeface="Open Sans SemiBold"/>
              <a:cs typeface="Open Sans SemiBold"/>
              <a:sym typeface="Open Sans SemiBold"/>
            </a:endParaRPr>
          </a:p>
        </p:txBody>
      </p:sp>
      <p:sp>
        <p:nvSpPr>
          <p:cNvPr id="403" name="Google Shape;403;p28"/>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목차</a:t>
            </a:r>
            <a:endParaRPr b="1" sz="2000">
              <a:latin typeface="Open Sans"/>
              <a:ea typeface="Open Sans"/>
              <a:cs typeface="Open Sans"/>
              <a:sym typeface="Open Sans"/>
            </a:endParaRPr>
          </a:p>
        </p:txBody>
      </p:sp>
      <p:cxnSp>
        <p:nvCxnSpPr>
          <p:cNvPr id="404" name="Google Shape;404;p28"/>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
        <p:nvSpPr>
          <p:cNvPr id="405" name="Google Shape;405;p28"/>
          <p:cNvSpPr txBox="1"/>
          <p:nvPr/>
        </p:nvSpPr>
        <p:spPr>
          <a:xfrm>
            <a:off x="4838300" y="1382750"/>
            <a:ext cx="2704500" cy="2473200"/>
          </a:xfrm>
          <a:prstGeom prst="rect">
            <a:avLst/>
          </a:prstGeom>
          <a:noFill/>
          <a:ln>
            <a:noFill/>
          </a:ln>
        </p:spPr>
        <p:txBody>
          <a:bodyPr anchorCtr="0" anchor="t" bIns="91425" lIns="91425" spcFirstLastPara="1" rIns="91425" wrap="square" tIns="91425">
            <a:noAutofit/>
          </a:bodyPr>
          <a:lstStyle/>
          <a:p>
            <a:pPr indent="0" lvl="0" marL="0" marR="72000" rtl="0" algn="l">
              <a:lnSpc>
                <a:spcPct val="200000"/>
              </a:lnSpc>
              <a:spcBef>
                <a:spcPts val="1000"/>
              </a:spcBef>
              <a:spcAft>
                <a:spcPts val="0"/>
              </a:spcAft>
              <a:buClr>
                <a:schemeClr val="dk1"/>
              </a:buClr>
              <a:buSzPts val="1100"/>
              <a:buFont typeface="Arial"/>
              <a:buNone/>
            </a:pPr>
            <a:r>
              <a:rPr lang="ko" sz="1100">
                <a:solidFill>
                  <a:schemeClr val="dk1"/>
                </a:solidFill>
                <a:latin typeface="Open Sans SemiBold"/>
                <a:ea typeface="Open Sans SemiBold"/>
                <a:cs typeface="Open Sans SemiBold"/>
                <a:sym typeface="Open Sans SemiBold"/>
              </a:rPr>
              <a:t>1. 대규모 부하 분산 테스트 개요 </a:t>
            </a:r>
            <a:endParaRPr sz="1100">
              <a:solidFill>
                <a:schemeClr val="dk1"/>
              </a:solidFill>
              <a:latin typeface="Open Sans SemiBold"/>
              <a:ea typeface="Open Sans SemiBold"/>
              <a:cs typeface="Open Sans SemiBold"/>
              <a:sym typeface="Open Sans SemiBold"/>
            </a:endParaRPr>
          </a:p>
          <a:p>
            <a:pPr indent="0" lvl="0" marL="0" marR="72000" rtl="0" algn="l">
              <a:lnSpc>
                <a:spcPct val="200000"/>
              </a:lnSpc>
              <a:spcBef>
                <a:spcPts val="1000"/>
              </a:spcBef>
              <a:spcAft>
                <a:spcPts val="0"/>
              </a:spcAft>
              <a:buClr>
                <a:schemeClr val="dk1"/>
              </a:buClr>
              <a:buSzPts val="1100"/>
              <a:buFont typeface="Arial"/>
              <a:buNone/>
            </a:pPr>
            <a:r>
              <a:rPr lang="ko" sz="1100">
                <a:solidFill>
                  <a:schemeClr val="dk1"/>
                </a:solidFill>
                <a:latin typeface="Open Sans SemiBold"/>
                <a:ea typeface="Open Sans SemiBold"/>
                <a:cs typeface="Open Sans SemiBold"/>
                <a:sym typeface="Open Sans SemiBold"/>
              </a:rPr>
              <a:t>2. 웹 서버 설치 </a:t>
            </a:r>
            <a:endParaRPr sz="1100">
              <a:solidFill>
                <a:schemeClr val="dk1"/>
              </a:solidFill>
              <a:latin typeface="Open Sans SemiBold"/>
              <a:ea typeface="Open Sans SemiBold"/>
              <a:cs typeface="Open Sans SemiBold"/>
              <a:sym typeface="Open Sans SemiBold"/>
            </a:endParaRPr>
          </a:p>
          <a:p>
            <a:pPr indent="0" lvl="0" marL="0" marR="72000" rtl="0" algn="l">
              <a:lnSpc>
                <a:spcPct val="200000"/>
              </a:lnSpc>
              <a:spcBef>
                <a:spcPts val="1000"/>
              </a:spcBef>
              <a:spcAft>
                <a:spcPts val="0"/>
              </a:spcAft>
              <a:buClr>
                <a:schemeClr val="dk1"/>
              </a:buClr>
              <a:buSzPts val="1100"/>
              <a:buFont typeface="Arial"/>
              <a:buNone/>
            </a:pPr>
            <a:r>
              <a:rPr lang="ko" sz="1100">
                <a:solidFill>
                  <a:schemeClr val="dk1"/>
                </a:solidFill>
                <a:latin typeface="Open Sans SemiBold"/>
                <a:ea typeface="Open Sans SemiBold"/>
                <a:cs typeface="Open Sans SemiBold"/>
                <a:sym typeface="Open Sans SemiBold"/>
              </a:rPr>
              <a:t>3. 실전 부하 테스트 스크립트 작성</a:t>
            </a:r>
            <a:endParaRPr sz="1100">
              <a:solidFill>
                <a:schemeClr val="dk1"/>
              </a:solidFill>
              <a:latin typeface="Open Sans SemiBold"/>
              <a:ea typeface="Open Sans SemiBold"/>
              <a:cs typeface="Open Sans SemiBold"/>
              <a:sym typeface="Open Sans SemiBold"/>
            </a:endParaRPr>
          </a:p>
          <a:p>
            <a:pPr indent="0" lvl="0" marL="0" marR="72000" rtl="0" algn="l">
              <a:lnSpc>
                <a:spcPct val="200000"/>
              </a:lnSpc>
              <a:spcBef>
                <a:spcPts val="1000"/>
              </a:spcBef>
              <a:spcAft>
                <a:spcPts val="0"/>
              </a:spcAft>
              <a:buClr>
                <a:schemeClr val="dk1"/>
              </a:buClr>
              <a:buSzPts val="1100"/>
              <a:buFont typeface="Arial"/>
              <a:buNone/>
            </a:pPr>
            <a:r>
              <a:rPr lang="ko" sz="1100">
                <a:solidFill>
                  <a:schemeClr val="dk1"/>
                </a:solidFill>
                <a:latin typeface="Open Sans SemiBold"/>
                <a:ea typeface="Open Sans SemiBold"/>
                <a:cs typeface="Open Sans SemiBold"/>
                <a:sym typeface="Open Sans SemiBold"/>
              </a:rPr>
              <a:t>4. JMeter 데이터 시각화 </a:t>
            </a:r>
            <a:endParaRPr sz="1100">
              <a:solidFill>
                <a:schemeClr val="dk1"/>
              </a:solidFill>
              <a:latin typeface="Open Sans SemiBold"/>
              <a:ea typeface="Open Sans SemiBold"/>
              <a:cs typeface="Open Sans SemiBold"/>
              <a:sym typeface="Open Sans SemiBold"/>
            </a:endParaRPr>
          </a:p>
          <a:p>
            <a:pPr indent="0" lvl="0" marL="0" marR="72000" rtl="0" algn="l">
              <a:lnSpc>
                <a:spcPct val="200000"/>
              </a:lnSpc>
              <a:spcBef>
                <a:spcPts val="1000"/>
              </a:spcBef>
              <a:spcAft>
                <a:spcPts val="0"/>
              </a:spcAft>
              <a:buClr>
                <a:schemeClr val="dk1"/>
              </a:buClr>
              <a:buSzPts val="1100"/>
              <a:buFont typeface="Arial"/>
              <a:buNone/>
            </a:pPr>
            <a:r>
              <a:rPr lang="ko" sz="1100">
                <a:solidFill>
                  <a:schemeClr val="dk1"/>
                </a:solidFill>
                <a:latin typeface="Open Sans SemiBold"/>
                <a:ea typeface="Open Sans SemiBold"/>
                <a:cs typeface="Open Sans SemiBold"/>
                <a:sym typeface="Open Sans SemiBold"/>
              </a:rPr>
              <a:t>5. 실전 웹 서버 성능 진단</a:t>
            </a:r>
            <a:endParaRPr sz="1100">
              <a:latin typeface="Open Sans SemiBold"/>
              <a:ea typeface="Open Sans SemiBold"/>
              <a:cs typeface="Open Sans SemiBold"/>
              <a:sym typeface="Open Sans SemiBold"/>
            </a:endParaRPr>
          </a:p>
        </p:txBody>
      </p:sp>
      <p:sp>
        <p:nvSpPr>
          <p:cNvPr id="406" name="Google Shape;406;p28"/>
          <p:cNvSpPr txBox="1"/>
          <p:nvPr/>
        </p:nvSpPr>
        <p:spPr>
          <a:xfrm>
            <a:off x="1453450" y="948050"/>
            <a:ext cx="3000000" cy="384900"/>
          </a:xfrm>
          <a:prstGeom prst="rect">
            <a:avLst/>
          </a:prstGeom>
          <a:noFill/>
          <a:ln>
            <a:noFill/>
          </a:ln>
        </p:spPr>
        <p:txBody>
          <a:bodyPr anchorCtr="0" anchor="t" bIns="91425" lIns="91425" spcFirstLastPara="1" rIns="91425" wrap="square" tIns="91425">
            <a:noAutofit/>
          </a:bodyPr>
          <a:lstStyle/>
          <a:p>
            <a:pPr indent="0" lvl="0" marL="0" marR="72000" rtl="0" algn="ctr">
              <a:lnSpc>
                <a:spcPct val="150000"/>
              </a:lnSpc>
              <a:spcBef>
                <a:spcPts val="0"/>
              </a:spcBef>
              <a:spcAft>
                <a:spcPts val="0"/>
              </a:spcAft>
              <a:buNone/>
            </a:pPr>
            <a:r>
              <a:rPr b="1" lang="ko" sz="1200" u="sng">
                <a:solidFill>
                  <a:srgbClr val="FF0000"/>
                </a:solidFill>
                <a:latin typeface="Open Sans"/>
                <a:ea typeface="Open Sans"/>
                <a:cs typeface="Open Sans"/>
                <a:sym typeface="Open Sans"/>
              </a:rPr>
              <a:t>B</a:t>
            </a:r>
            <a:r>
              <a:rPr b="1" lang="ko" sz="1200" u="sng">
                <a:solidFill>
                  <a:srgbClr val="FF0000"/>
                </a:solidFill>
                <a:latin typeface="Open Sans"/>
                <a:ea typeface="Open Sans"/>
                <a:cs typeface="Open Sans"/>
                <a:sym typeface="Open Sans"/>
              </a:rPr>
              <a:t>asic 과정</a:t>
            </a:r>
            <a:endParaRPr sz="1200">
              <a:latin typeface="Open Sans"/>
              <a:ea typeface="Open Sans"/>
              <a:cs typeface="Open Sans"/>
              <a:sym typeface="Open Sans"/>
            </a:endParaRPr>
          </a:p>
        </p:txBody>
      </p:sp>
      <p:sp>
        <p:nvSpPr>
          <p:cNvPr id="407" name="Google Shape;407;p28"/>
          <p:cNvSpPr txBox="1"/>
          <p:nvPr/>
        </p:nvSpPr>
        <p:spPr>
          <a:xfrm>
            <a:off x="4690550" y="948050"/>
            <a:ext cx="3000000" cy="384900"/>
          </a:xfrm>
          <a:prstGeom prst="rect">
            <a:avLst/>
          </a:prstGeom>
          <a:noFill/>
          <a:ln>
            <a:noFill/>
          </a:ln>
        </p:spPr>
        <p:txBody>
          <a:bodyPr anchorCtr="0" anchor="t" bIns="91425" lIns="91425" spcFirstLastPara="1" rIns="91425" wrap="square" tIns="91425">
            <a:noAutofit/>
          </a:bodyPr>
          <a:lstStyle/>
          <a:p>
            <a:pPr indent="0" lvl="0" marL="0" marR="72000" rtl="0" algn="ctr">
              <a:lnSpc>
                <a:spcPct val="150000"/>
              </a:lnSpc>
              <a:spcBef>
                <a:spcPts val="0"/>
              </a:spcBef>
              <a:spcAft>
                <a:spcPts val="0"/>
              </a:spcAft>
              <a:buNone/>
            </a:pPr>
            <a:r>
              <a:rPr b="1" lang="ko" sz="1200" u="sng">
                <a:solidFill>
                  <a:srgbClr val="FF0000"/>
                </a:solidFill>
                <a:latin typeface="Open Sans"/>
                <a:ea typeface="Open Sans"/>
                <a:cs typeface="Open Sans"/>
                <a:sym typeface="Open Sans"/>
              </a:rPr>
              <a:t>Advanced </a:t>
            </a:r>
            <a:r>
              <a:rPr b="1" lang="ko" sz="1200" u="sng">
                <a:solidFill>
                  <a:srgbClr val="FF0000"/>
                </a:solidFill>
                <a:latin typeface="Open Sans"/>
                <a:ea typeface="Open Sans"/>
                <a:cs typeface="Open Sans"/>
                <a:sym typeface="Open Sans"/>
              </a:rPr>
              <a:t>과정</a:t>
            </a:r>
            <a:endParaRPr sz="1200">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4"/>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805" name="Google Shape;805;p64"/>
          <p:cNvSpPr txBox="1"/>
          <p:nvPr/>
        </p:nvSpPr>
        <p:spPr>
          <a:xfrm>
            <a:off x="971890" y="957021"/>
            <a:ext cx="7200000" cy="32295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JMeter는 다양한 기능과 플러그인들을 제공하고 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다음은 플러그인을 확인 할 수 있는 국내외 링크다.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	국외 : </a:t>
            </a:r>
            <a:r>
              <a:rPr lang="ko" sz="1000" u="sng">
                <a:solidFill>
                  <a:schemeClr val="hlink"/>
                </a:solidFill>
                <a:latin typeface="Open Sans"/>
                <a:ea typeface="Open Sans"/>
                <a:cs typeface="Open Sans"/>
                <a:sym typeface="Open Sans"/>
                <a:hlinkClick r:id="rId3"/>
              </a:rPr>
              <a:t>http://jmeter-plugins.org/</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플러그인 설치는 상당히 간단하다. 플러그인 파일(jar파일)을 lib/ext 폴더에 옮기고 JMeter를 재시작하면 설치가 끝난다.</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다음은 실제 현업에서 활용하기 좋은 기능들과 플러그인에 대해서 소개한다. </a:t>
            </a:r>
            <a:endParaRPr sz="1000">
              <a:latin typeface="Open Sans"/>
              <a:ea typeface="Open Sans"/>
              <a:cs typeface="Open Sans"/>
              <a:sym typeface="Open Sans"/>
            </a:endParaRPr>
          </a:p>
        </p:txBody>
      </p:sp>
      <p:sp>
        <p:nvSpPr>
          <p:cNvPr id="806" name="Google Shape;806;p64"/>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JMeter Plugin</a:t>
            </a:r>
            <a:endParaRPr b="1" sz="2000">
              <a:latin typeface="Open Sans"/>
              <a:ea typeface="Open Sans"/>
              <a:cs typeface="Open Sans"/>
              <a:sym typeface="Open Sans"/>
            </a:endParaRPr>
          </a:p>
        </p:txBody>
      </p:sp>
      <p:cxnSp>
        <p:nvCxnSpPr>
          <p:cNvPr id="807" name="Google Shape;807;p64"/>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5"/>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813" name="Google Shape;813;p65"/>
          <p:cNvSpPr txBox="1"/>
          <p:nvPr/>
        </p:nvSpPr>
        <p:spPr>
          <a:xfrm>
            <a:off x="922588" y="930259"/>
            <a:ext cx="7293900" cy="5640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CSV파일들을 읽어서 특정 변수로 접근 할 수 있도록 CSV Data Set Config를 설정한다. 이 데이터는 한 번씩 참조할 때 마다 CSV파일의 한 라인씩 아래로 내려가면서 서로 다른 값으로 사용된다. </a:t>
            </a:r>
            <a:r>
              <a:rPr b="1" lang="ko" sz="1000">
                <a:solidFill>
                  <a:srgbClr val="FF0000"/>
                </a:solidFill>
                <a:latin typeface="Open Sans"/>
                <a:ea typeface="Open Sans"/>
                <a:cs typeface="Open Sans"/>
                <a:sym typeface="Open Sans"/>
              </a:rPr>
              <a:t>(윈도우에서 파일 오픈이 안되는 경우 layout &gt; metal 로 변경)</a:t>
            </a:r>
            <a:endParaRPr b="1" sz="1000">
              <a:solidFill>
                <a:srgbClr val="FF0000"/>
              </a:solidFill>
              <a:latin typeface="Open Sans"/>
              <a:ea typeface="Open Sans"/>
              <a:cs typeface="Open Sans"/>
              <a:sym typeface="Open Sans"/>
            </a:endParaRPr>
          </a:p>
        </p:txBody>
      </p:sp>
      <p:pic>
        <p:nvPicPr>
          <p:cNvPr descr="스크린샷 2019-08-06 오후 2.24.25.png" id="814" name="Google Shape;814;p65"/>
          <p:cNvPicPr preferRelativeResize="0"/>
          <p:nvPr/>
        </p:nvPicPr>
        <p:blipFill rotWithShape="1">
          <a:blip r:embed="rId3">
            <a:alphaModFix/>
          </a:blip>
          <a:srcRect b="-7999" l="0" r="0" t="8000"/>
          <a:stretch/>
        </p:blipFill>
        <p:spPr>
          <a:xfrm>
            <a:off x="2226233" y="1535395"/>
            <a:ext cx="4739162" cy="1591849"/>
          </a:xfrm>
          <a:prstGeom prst="rect">
            <a:avLst/>
          </a:prstGeom>
          <a:noFill/>
          <a:ln>
            <a:noFill/>
          </a:ln>
        </p:spPr>
      </p:pic>
      <p:graphicFrame>
        <p:nvGraphicFramePr>
          <p:cNvPr id="815" name="Google Shape;815;p65"/>
          <p:cNvGraphicFramePr/>
          <p:nvPr/>
        </p:nvGraphicFramePr>
        <p:xfrm>
          <a:off x="1136377" y="3231273"/>
          <a:ext cx="3000000" cy="3000000"/>
        </p:xfrm>
        <a:graphic>
          <a:graphicData uri="http://schemas.openxmlformats.org/drawingml/2006/table">
            <a:tbl>
              <a:tblPr>
                <a:noFill/>
                <a:tableStyleId>{9D297322-0D1E-4AA6-8F81-30583C628B0C}</a:tableStyleId>
              </a:tblPr>
              <a:tblGrid>
                <a:gridCol w="2061300"/>
                <a:gridCol w="4857575"/>
              </a:tblGrid>
              <a:tr h="20222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Column</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Description</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r>
              <a:tr h="202225">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Filename</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인증 키와 닉네임 데이터를 포함한 CSV 파일 경로</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2225">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Variable Names</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CSV 데이터를 로딩한 후, 대입할 변수 명칭들</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2225">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Recycle on EOF</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파일 끝에 도달했을 때, 처음부터 읽을지 여부</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2225">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Stop Thread on EOF</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파일 끝에 도달해 데이터가 없을 경우, 쓰레드를 중지할 지 여부</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2225">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Sharing mode</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All Threads’로 설정한다.</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816" name="Google Shape;816;p65"/>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CSV Data Set Config</a:t>
            </a:r>
            <a:endParaRPr b="1" sz="2000">
              <a:latin typeface="Open Sans"/>
              <a:ea typeface="Open Sans"/>
              <a:cs typeface="Open Sans"/>
              <a:sym typeface="Open Sans"/>
            </a:endParaRPr>
          </a:p>
        </p:txBody>
      </p:sp>
      <p:cxnSp>
        <p:nvCxnSpPr>
          <p:cNvPr id="817" name="Google Shape;817;p65"/>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66"/>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823" name="Google Shape;823;p66"/>
          <p:cNvSpPr txBox="1"/>
          <p:nvPr/>
        </p:nvSpPr>
        <p:spPr>
          <a:xfrm>
            <a:off x="925088" y="1128750"/>
            <a:ext cx="72939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Sampler의 실행 및 그룹화 흐름,즉 요청의 처리순서를 지정한다.</a:t>
            </a:r>
            <a:endParaRPr sz="1000">
              <a:latin typeface="Open Sans"/>
              <a:ea typeface="Open Sans"/>
              <a:cs typeface="Open Sans"/>
              <a:sym typeface="Open Sans"/>
            </a:endParaRPr>
          </a:p>
        </p:txBody>
      </p:sp>
      <p:graphicFrame>
        <p:nvGraphicFramePr>
          <p:cNvPr id="824" name="Google Shape;824;p66"/>
          <p:cNvGraphicFramePr/>
          <p:nvPr/>
        </p:nvGraphicFramePr>
        <p:xfrm>
          <a:off x="1112565" y="1597031"/>
          <a:ext cx="3000000" cy="3000000"/>
        </p:xfrm>
        <a:graphic>
          <a:graphicData uri="http://schemas.openxmlformats.org/drawingml/2006/table">
            <a:tbl>
              <a:tblPr>
                <a:noFill/>
                <a:tableStyleId>{9D297322-0D1E-4AA6-8F81-30583C628B0C}</a:tableStyleId>
              </a:tblPr>
              <a:tblGrid>
                <a:gridCol w="2061300"/>
                <a:gridCol w="4857575"/>
              </a:tblGrid>
              <a:tr h="4937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Controller</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Description</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r>
              <a:tr h="493775">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Runtime Controller</a:t>
                      </a:r>
                      <a:r>
                        <a:rPr lang="ko" sz="800" u="none" cap="none" strike="noStrike">
                          <a:latin typeface="Arimo"/>
                          <a:ea typeface="Arimo"/>
                          <a:cs typeface="Arimo"/>
                          <a:sym typeface="Arimo"/>
                        </a:rPr>
                        <a:t>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지정된 시간 동안 실행할 수 있는 만큼 Sampler를 실행한다.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3775">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Once Only Controller</a:t>
                      </a:r>
                      <a:r>
                        <a:rPr lang="ko" sz="800" u="none" cap="none" strike="noStrike">
                          <a:latin typeface="Arimo"/>
                          <a:ea typeface="Arimo"/>
                          <a:cs typeface="Arimo"/>
                          <a:sym typeface="Arimo"/>
                        </a:rPr>
                        <a:t>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어떤 경우에서도 단 한 번만 Sampler를 실행한다. </a:t>
                      </a:r>
                      <a:br>
                        <a:rPr lang="ko" sz="800" u="none" cap="none" strike="noStrike">
                          <a:latin typeface="Helvetica Neue"/>
                          <a:ea typeface="Helvetica Neue"/>
                          <a:cs typeface="Helvetica Neue"/>
                          <a:sym typeface="Helvetica Neue"/>
                        </a:rPr>
                      </a:br>
                      <a:r>
                        <a:rPr lang="ko" sz="800" u="none" cap="none" strike="noStrike">
                          <a:latin typeface="Helvetica Neue"/>
                          <a:ea typeface="Helvetica Neue"/>
                          <a:cs typeface="Helvetica Neue"/>
                          <a:sym typeface="Helvetica Neue"/>
                        </a:rPr>
                        <a:t>보통 Loop Controller 안에서 한 번만 실행해야하는 경우에 사용한다.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3775">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Loop Controller</a:t>
                      </a:r>
                      <a:r>
                        <a:rPr lang="ko" sz="800" u="none" cap="none" strike="noStrike">
                          <a:latin typeface="Arimo"/>
                          <a:ea typeface="Arimo"/>
                          <a:cs typeface="Arimo"/>
                          <a:sym typeface="Arimo"/>
                        </a:rPr>
                        <a:t>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Count 수 만큼 Sampler를 반복한다. Forever 체크 시 무한하게 반복한다.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3775">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Random Controller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Controller 안에 있는 Sampler 중에 무작위로 하나가 선택되어 실행된다.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825" name="Google Shape;825;p66"/>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Logic Controller</a:t>
            </a:r>
            <a:endParaRPr b="1" sz="2000">
              <a:latin typeface="Open Sans"/>
              <a:ea typeface="Open Sans"/>
              <a:cs typeface="Open Sans"/>
              <a:sym typeface="Open Sans"/>
            </a:endParaRPr>
          </a:p>
        </p:txBody>
      </p:sp>
      <p:cxnSp>
        <p:nvCxnSpPr>
          <p:cNvPr id="826" name="Google Shape;826;p66"/>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67"/>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832" name="Google Shape;832;p67"/>
          <p:cNvSpPr txBox="1"/>
          <p:nvPr/>
        </p:nvSpPr>
        <p:spPr>
          <a:xfrm>
            <a:off x="925088" y="926126"/>
            <a:ext cx="7293900" cy="22275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최근에 가장 많이 사용되는 플러그인은 플러그인 관리자(Plugin Manager)이다. 일반적으로 다른 플러그인을 설치하기 전에 이 플러그인을 설치해야 한다. 해당 플러그인은 설치된 플러그인, 사용 가능한 플러그인, 업그레이드 등 3가지 기능을 제공하고 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1. </a:t>
            </a:r>
            <a:r>
              <a:rPr lang="ko" sz="1000">
                <a:uFill>
                  <a:noFill/>
                </a:uFill>
                <a:latin typeface="Open Sans"/>
                <a:ea typeface="Open Sans"/>
                <a:cs typeface="Open Sans"/>
                <a:sym typeface="Open Sans"/>
                <a:hlinkClick r:id="rId3"/>
              </a:rPr>
              <a:t>https://jmeter-plugins.org/wiki/PluginsManager/</a:t>
            </a:r>
            <a:r>
              <a:rPr lang="ko" sz="1000">
                <a:latin typeface="Open Sans"/>
                <a:ea typeface="Open Sans"/>
                <a:cs typeface="Open Sans"/>
                <a:sym typeface="Open Sans"/>
              </a:rPr>
              <a:t> =&gt; JAR 다운로드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2. lib/ext 에 JAR 파일 추가 하기</a:t>
            </a:r>
            <a:endParaRPr sz="1000">
              <a:latin typeface="Open Sans"/>
              <a:ea typeface="Open Sans"/>
              <a:cs typeface="Open Sans"/>
              <a:sym typeface="Open Sans"/>
            </a:endParaRPr>
          </a:p>
        </p:txBody>
      </p:sp>
      <p:sp>
        <p:nvSpPr>
          <p:cNvPr id="833" name="Google Shape;833;p67"/>
          <p:cNvSpPr txBox="1"/>
          <p:nvPr/>
        </p:nvSpPr>
        <p:spPr>
          <a:xfrm>
            <a:off x="925108" y="2006183"/>
            <a:ext cx="6981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설치방법</a:t>
            </a:r>
            <a:endParaRPr b="1" sz="1100">
              <a:latin typeface="Open Sans"/>
              <a:ea typeface="Open Sans"/>
              <a:cs typeface="Open Sans"/>
              <a:sym typeface="Open Sans"/>
            </a:endParaRPr>
          </a:p>
        </p:txBody>
      </p:sp>
      <p:pic>
        <p:nvPicPr>
          <p:cNvPr descr="스크린샷 2019-08-06 오후 2.53.14.png" id="834" name="Google Shape;834;p67"/>
          <p:cNvPicPr preferRelativeResize="0"/>
          <p:nvPr/>
        </p:nvPicPr>
        <p:blipFill rotWithShape="1">
          <a:blip r:embed="rId4">
            <a:alphaModFix/>
          </a:blip>
          <a:srcRect b="0" l="0" r="0" t="0"/>
          <a:stretch/>
        </p:blipFill>
        <p:spPr>
          <a:xfrm>
            <a:off x="5079896" y="1923528"/>
            <a:ext cx="3598600" cy="2533700"/>
          </a:xfrm>
          <a:prstGeom prst="rect">
            <a:avLst/>
          </a:prstGeom>
          <a:noFill/>
          <a:ln>
            <a:noFill/>
          </a:ln>
        </p:spPr>
      </p:pic>
      <p:sp>
        <p:nvSpPr>
          <p:cNvPr id="835" name="Google Shape;835;p67"/>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Plugin Manager</a:t>
            </a:r>
            <a:endParaRPr b="1" sz="2000">
              <a:latin typeface="Open Sans"/>
              <a:ea typeface="Open Sans"/>
              <a:cs typeface="Open Sans"/>
              <a:sym typeface="Open Sans"/>
            </a:endParaRPr>
          </a:p>
        </p:txBody>
      </p:sp>
      <p:cxnSp>
        <p:nvCxnSpPr>
          <p:cNvPr id="836" name="Google Shape;836;p67"/>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8"/>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842" name="Google Shape;842;p68"/>
          <p:cNvSpPr txBox="1"/>
          <p:nvPr/>
        </p:nvSpPr>
        <p:spPr>
          <a:xfrm>
            <a:off x="925088" y="887996"/>
            <a:ext cx="7293900" cy="12444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이 플러그인은 JMeter를 PerfMon 서버 성능 모니터링 수신을 가능하게 확장한다. 이를 사용하여 서버의 CPU와 메모리, Swap, Disk I/O, Network I/O를 모니터링 할 수 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하지만, 대규모 부하 분산 테스트 할 경우에는 사용을 지양해야한다. 대규모 부하 분산 테스트의 경우에는 별도의 APM과 Infrastructure 모니터링 도구를 활용해야한다. </a:t>
            </a:r>
            <a:endParaRPr sz="1000">
              <a:latin typeface="Open Sans"/>
              <a:ea typeface="Open Sans"/>
              <a:cs typeface="Open Sans"/>
              <a:sym typeface="Open Sans"/>
            </a:endParaRPr>
          </a:p>
        </p:txBody>
      </p:sp>
      <p:pic>
        <p:nvPicPr>
          <p:cNvPr descr="스크린샷 2019-08-06 오후 4.00.27.png" id="843" name="Google Shape;843;p68"/>
          <p:cNvPicPr preferRelativeResize="0"/>
          <p:nvPr/>
        </p:nvPicPr>
        <p:blipFill rotWithShape="1">
          <a:blip r:embed="rId3">
            <a:alphaModFix/>
          </a:blip>
          <a:srcRect b="0" l="0" r="0" t="0"/>
          <a:stretch/>
        </p:blipFill>
        <p:spPr>
          <a:xfrm>
            <a:off x="2244507" y="2073666"/>
            <a:ext cx="4655070" cy="2724078"/>
          </a:xfrm>
          <a:prstGeom prst="rect">
            <a:avLst/>
          </a:prstGeom>
          <a:noFill/>
          <a:ln>
            <a:noFill/>
          </a:ln>
        </p:spPr>
      </p:pic>
      <p:pic>
        <p:nvPicPr>
          <p:cNvPr descr="스크린샷 2019-08-06 오후 4.00.27.png" id="844" name="Google Shape;844;p68"/>
          <p:cNvPicPr preferRelativeResize="0"/>
          <p:nvPr/>
        </p:nvPicPr>
        <p:blipFill rotWithShape="1">
          <a:blip r:embed="rId3">
            <a:alphaModFix/>
          </a:blip>
          <a:srcRect b="0" l="0" r="0" t="0"/>
          <a:stretch/>
        </p:blipFill>
        <p:spPr>
          <a:xfrm>
            <a:off x="2242019" y="2073666"/>
            <a:ext cx="4655070" cy="2724078"/>
          </a:xfrm>
          <a:prstGeom prst="rect">
            <a:avLst/>
          </a:prstGeom>
          <a:noFill/>
          <a:ln>
            <a:noFill/>
          </a:ln>
        </p:spPr>
      </p:pic>
      <p:sp>
        <p:nvSpPr>
          <p:cNvPr id="845" name="Google Shape;845;p68"/>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PerfMon</a:t>
            </a:r>
            <a:endParaRPr b="1" sz="2000">
              <a:latin typeface="Open Sans"/>
              <a:ea typeface="Open Sans"/>
              <a:cs typeface="Open Sans"/>
              <a:sym typeface="Open Sans"/>
            </a:endParaRPr>
          </a:p>
        </p:txBody>
      </p:sp>
      <p:cxnSp>
        <p:nvCxnSpPr>
          <p:cNvPr id="846" name="Google Shape;846;p68"/>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9"/>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pic>
        <p:nvPicPr>
          <p:cNvPr descr="스크린샷 2019-08-06 오후 4.03.44.png" id="852" name="Google Shape;852;p69"/>
          <p:cNvPicPr preferRelativeResize="0"/>
          <p:nvPr/>
        </p:nvPicPr>
        <p:blipFill rotWithShape="1">
          <a:blip r:embed="rId3">
            <a:alphaModFix/>
          </a:blip>
          <a:srcRect b="0" l="0" r="0" t="0"/>
          <a:stretch/>
        </p:blipFill>
        <p:spPr>
          <a:xfrm>
            <a:off x="1331421" y="934356"/>
            <a:ext cx="6476255" cy="689819"/>
          </a:xfrm>
          <a:prstGeom prst="rect">
            <a:avLst/>
          </a:prstGeom>
          <a:noFill/>
          <a:ln>
            <a:noFill/>
          </a:ln>
        </p:spPr>
      </p:pic>
      <p:sp>
        <p:nvSpPr>
          <p:cNvPr id="853" name="Google Shape;853;p69"/>
          <p:cNvSpPr txBox="1"/>
          <p:nvPr/>
        </p:nvSpPr>
        <p:spPr>
          <a:xfrm>
            <a:off x="1331414" y="2613007"/>
            <a:ext cx="8252100" cy="13260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D4D4D4"/>
              </a:buClr>
              <a:buSzPts val="1000"/>
              <a:buFont typeface="Arial"/>
              <a:buNone/>
            </a:pPr>
            <a:r>
              <a:rPr i="0" lang="ko" sz="1000" u="none" cap="none" strike="noStrike">
                <a:latin typeface="Open Sans"/>
                <a:ea typeface="Open Sans"/>
                <a:cs typeface="Open Sans"/>
                <a:sym typeface="Open Sans"/>
              </a:rPr>
              <a:t>sudo apt install openjdk-8-jre -y</a:t>
            </a:r>
            <a:endParaRPr sz="1000">
              <a:latin typeface="Open Sans"/>
              <a:ea typeface="Open Sans"/>
              <a:cs typeface="Open Sans"/>
              <a:sym typeface="Open Sans"/>
            </a:endParaRPr>
          </a:p>
          <a:p>
            <a:pPr indent="0" lvl="0" marL="0" marR="0" rtl="0" algn="l">
              <a:lnSpc>
                <a:spcPct val="150000"/>
              </a:lnSpc>
              <a:spcBef>
                <a:spcPts val="0"/>
              </a:spcBef>
              <a:spcAft>
                <a:spcPts val="0"/>
              </a:spcAft>
              <a:buClr>
                <a:srgbClr val="D4D4D4"/>
              </a:buClr>
              <a:buSzPts val="1000"/>
              <a:buFont typeface="Arial"/>
              <a:buNone/>
            </a:pPr>
            <a:r>
              <a:t/>
            </a:r>
            <a:endParaRPr sz="1000">
              <a:latin typeface="Open Sans"/>
              <a:ea typeface="Open Sans"/>
              <a:cs typeface="Open Sans"/>
              <a:sym typeface="Open Sans"/>
            </a:endParaRPr>
          </a:p>
          <a:p>
            <a:pPr indent="0" lvl="0" marL="0" marR="0" rtl="0" algn="l">
              <a:lnSpc>
                <a:spcPct val="150000"/>
              </a:lnSpc>
              <a:spcBef>
                <a:spcPts val="0"/>
              </a:spcBef>
              <a:spcAft>
                <a:spcPts val="0"/>
              </a:spcAft>
              <a:buClr>
                <a:srgbClr val="D4D4D4"/>
              </a:buClr>
              <a:buSzPts val="1000"/>
              <a:buFont typeface="Arial"/>
              <a:buNone/>
            </a:pPr>
            <a:r>
              <a:rPr i="0" lang="ko" sz="1000" u="none" cap="none" strike="noStrike">
                <a:latin typeface="Open Sans"/>
                <a:ea typeface="Open Sans"/>
                <a:cs typeface="Open Sans"/>
                <a:sym typeface="Open Sans"/>
              </a:rPr>
              <a:t>cd /</a:t>
            </a:r>
            <a:endParaRPr sz="1000">
              <a:latin typeface="Open Sans"/>
              <a:ea typeface="Open Sans"/>
              <a:cs typeface="Open Sans"/>
              <a:sym typeface="Open Sans"/>
            </a:endParaRPr>
          </a:p>
          <a:p>
            <a:pPr indent="0" lvl="0" marL="0" marR="0" rtl="0" algn="l">
              <a:lnSpc>
                <a:spcPct val="150000"/>
              </a:lnSpc>
              <a:spcBef>
                <a:spcPts val="0"/>
              </a:spcBef>
              <a:spcAft>
                <a:spcPts val="0"/>
              </a:spcAft>
              <a:buClr>
                <a:srgbClr val="D4D4D4"/>
              </a:buClr>
              <a:buSzPts val="1000"/>
              <a:buFont typeface="Arial"/>
              <a:buNone/>
            </a:pPr>
            <a:r>
              <a:t/>
            </a:r>
            <a:endParaRPr i="0" sz="1000" u="none" cap="none" strike="noStrike">
              <a:latin typeface="Open Sans"/>
              <a:ea typeface="Open Sans"/>
              <a:cs typeface="Open Sans"/>
              <a:sym typeface="Open Sans"/>
            </a:endParaRPr>
          </a:p>
          <a:p>
            <a:pPr indent="0" lvl="0" marL="0" marR="0" rtl="0" algn="l">
              <a:lnSpc>
                <a:spcPct val="150000"/>
              </a:lnSpc>
              <a:spcBef>
                <a:spcPts val="0"/>
              </a:spcBef>
              <a:spcAft>
                <a:spcPts val="0"/>
              </a:spcAft>
              <a:buClr>
                <a:srgbClr val="D4D4D4"/>
              </a:buClr>
              <a:buSzPts val="1000"/>
              <a:buFont typeface="Arial"/>
              <a:buNone/>
            </a:pPr>
            <a:r>
              <a:rPr i="0" lang="ko" sz="1000" u="none" cap="none" strike="noStrike">
                <a:latin typeface="Open Sans"/>
                <a:ea typeface="Open Sans"/>
                <a:cs typeface="Open Sans"/>
                <a:sym typeface="Open Sans"/>
              </a:rPr>
              <a:t>sudo wget https://github.com/undera/perfmon-agent/releases/download/2.2.3/ServerAgent-2.2.3.zip</a:t>
            </a:r>
            <a:endParaRPr sz="1000">
              <a:latin typeface="Open Sans"/>
              <a:ea typeface="Open Sans"/>
              <a:cs typeface="Open Sans"/>
              <a:sym typeface="Open Sans"/>
            </a:endParaRPr>
          </a:p>
          <a:p>
            <a:pPr indent="0" lvl="0" marL="0" marR="0" rtl="0" algn="l">
              <a:lnSpc>
                <a:spcPct val="150000"/>
              </a:lnSpc>
              <a:spcBef>
                <a:spcPts val="0"/>
              </a:spcBef>
              <a:spcAft>
                <a:spcPts val="0"/>
              </a:spcAft>
              <a:buClr>
                <a:srgbClr val="D4D4D4"/>
              </a:buClr>
              <a:buSzPts val="1000"/>
              <a:buFont typeface="Arial"/>
              <a:buNone/>
            </a:pPr>
            <a:r>
              <a:t/>
            </a:r>
            <a:endParaRPr i="0" sz="1000" u="none" cap="none" strike="noStrike">
              <a:latin typeface="Open Sans"/>
              <a:ea typeface="Open Sans"/>
              <a:cs typeface="Open Sans"/>
              <a:sym typeface="Open Sans"/>
            </a:endParaRPr>
          </a:p>
          <a:p>
            <a:pPr indent="0" lvl="0" marL="0" marR="0" rtl="0" algn="l">
              <a:lnSpc>
                <a:spcPct val="150000"/>
              </a:lnSpc>
              <a:spcBef>
                <a:spcPts val="0"/>
              </a:spcBef>
              <a:spcAft>
                <a:spcPts val="0"/>
              </a:spcAft>
              <a:buClr>
                <a:srgbClr val="D4D4D4"/>
              </a:buClr>
              <a:buSzPts val="1000"/>
              <a:buFont typeface="Arial"/>
              <a:buNone/>
            </a:pPr>
            <a:r>
              <a:rPr i="0" lang="ko" sz="1000" u="none" cap="none" strike="noStrike">
                <a:latin typeface="Open Sans"/>
                <a:ea typeface="Open Sans"/>
                <a:cs typeface="Open Sans"/>
                <a:sym typeface="Open Sans"/>
              </a:rPr>
              <a:t>sudo unzip ServerAgent-2.2.3.zip</a:t>
            </a:r>
            <a:endParaRPr sz="1000">
              <a:latin typeface="Open Sans"/>
              <a:ea typeface="Open Sans"/>
              <a:cs typeface="Open Sans"/>
              <a:sym typeface="Open Sans"/>
            </a:endParaRPr>
          </a:p>
          <a:p>
            <a:pPr indent="0" lvl="0" marL="0" marR="0" rtl="0" algn="l">
              <a:lnSpc>
                <a:spcPct val="150000"/>
              </a:lnSpc>
              <a:spcBef>
                <a:spcPts val="0"/>
              </a:spcBef>
              <a:spcAft>
                <a:spcPts val="0"/>
              </a:spcAft>
              <a:buClr>
                <a:srgbClr val="D4D4D4"/>
              </a:buClr>
              <a:buSzPts val="1000"/>
              <a:buFont typeface="Arial"/>
              <a:buNone/>
            </a:pPr>
            <a:r>
              <a:t/>
            </a:r>
            <a:endParaRPr i="0" sz="1000" u="none" cap="none" strike="noStrike">
              <a:latin typeface="Open Sans"/>
              <a:ea typeface="Open Sans"/>
              <a:cs typeface="Open Sans"/>
              <a:sym typeface="Open Sans"/>
            </a:endParaRPr>
          </a:p>
          <a:p>
            <a:pPr indent="0" lvl="0" marL="0" marR="0" rtl="0" algn="l">
              <a:lnSpc>
                <a:spcPct val="150000"/>
              </a:lnSpc>
              <a:spcBef>
                <a:spcPts val="0"/>
              </a:spcBef>
              <a:spcAft>
                <a:spcPts val="0"/>
              </a:spcAft>
              <a:buClr>
                <a:srgbClr val="D4D4D4"/>
              </a:buClr>
              <a:buSzPts val="1000"/>
              <a:buFont typeface="Arial"/>
              <a:buNone/>
            </a:pPr>
            <a:r>
              <a:rPr i="0" lang="ko" sz="1000" u="none" cap="none" strike="noStrike">
                <a:latin typeface="Open Sans"/>
                <a:ea typeface="Open Sans"/>
                <a:cs typeface="Open Sans"/>
                <a:sym typeface="Open Sans"/>
              </a:rPr>
              <a:t>sudo /ServerAgent-2.2.3/startAgent.sh --udp-port 0 --tcp-port 11111&amp;</a:t>
            </a:r>
            <a:endParaRPr sz="1000">
              <a:latin typeface="Open Sans"/>
              <a:ea typeface="Open Sans"/>
              <a:cs typeface="Open Sans"/>
              <a:sym typeface="Open Sans"/>
            </a:endParaRPr>
          </a:p>
        </p:txBody>
      </p:sp>
      <p:sp>
        <p:nvSpPr>
          <p:cNvPr id="854" name="Google Shape;854;p69"/>
          <p:cNvSpPr txBox="1"/>
          <p:nvPr/>
        </p:nvSpPr>
        <p:spPr>
          <a:xfrm>
            <a:off x="1331423" y="1919600"/>
            <a:ext cx="20433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b="1" lang="ko" sz="1000">
                <a:latin typeface="Open Sans"/>
                <a:ea typeface="Open Sans"/>
                <a:cs typeface="Open Sans"/>
                <a:sym typeface="Open Sans"/>
              </a:rPr>
              <a:t>서버 </a:t>
            </a:r>
            <a:r>
              <a:rPr b="1" lang="ko" sz="1000">
                <a:latin typeface="Open Sans"/>
                <a:ea typeface="Open Sans"/>
                <a:cs typeface="Open Sans"/>
                <a:sym typeface="Open Sans"/>
              </a:rPr>
              <a:t>설치 스크립트 예시</a:t>
            </a:r>
            <a:endParaRPr b="1" sz="1000">
              <a:latin typeface="Open Sans"/>
              <a:ea typeface="Open Sans"/>
              <a:cs typeface="Open Sans"/>
              <a:sym typeface="Open Sans"/>
            </a:endParaRPr>
          </a:p>
        </p:txBody>
      </p:sp>
      <p:sp>
        <p:nvSpPr>
          <p:cNvPr id="855" name="Google Shape;855;p69"/>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PerfMon</a:t>
            </a:r>
            <a:endParaRPr b="1" sz="2000">
              <a:latin typeface="Open Sans"/>
              <a:ea typeface="Open Sans"/>
              <a:cs typeface="Open Sans"/>
              <a:sym typeface="Open Sans"/>
            </a:endParaRPr>
          </a:p>
        </p:txBody>
      </p:sp>
      <p:cxnSp>
        <p:nvCxnSpPr>
          <p:cNvPr id="856" name="Google Shape;856;p69"/>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0"/>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862" name="Google Shape;862;p70"/>
          <p:cNvSpPr txBox="1"/>
          <p:nvPr/>
        </p:nvSpPr>
        <p:spPr>
          <a:xfrm>
            <a:off x="809654" y="928533"/>
            <a:ext cx="7308600" cy="28986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기본 기능으로 JSON Extractor 라고 추가되었다.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이전 버전(5버전 이하)을 사용하게 된다면, JSON Plugins 을 설치 해서 사용할 수 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	JSON to XML 변환기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	JSON 형식 후 처리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	JSON 응답 추출기</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이 플러그인은 Restful API 를 사용하거나 응답한 결과를 활용하는 경우에 필수로 설치해야한다. </a:t>
            </a:r>
            <a:endParaRPr sz="1000">
              <a:latin typeface="Open Sans"/>
              <a:ea typeface="Open Sans"/>
              <a:cs typeface="Open Sans"/>
              <a:sym typeface="Open Sans"/>
            </a:endParaRPr>
          </a:p>
        </p:txBody>
      </p:sp>
      <p:sp>
        <p:nvSpPr>
          <p:cNvPr id="863" name="Google Shape;863;p70"/>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JSON Extractor</a:t>
            </a:r>
            <a:endParaRPr b="1" sz="2000">
              <a:latin typeface="Open Sans"/>
              <a:ea typeface="Open Sans"/>
              <a:cs typeface="Open Sans"/>
              <a:sym typeface="Open Sans"/>
            </a:endParaRPr>
          </a:p>
        </p:txBody>
      </p:sp>
      <p:cxnSp>
        <p:nvCxnSpPr>
          <p:cNvPr id="864" name="Google Shape;864;p70"/>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71"/>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pic>
        <p:nvPicPr>
          <p:cNvPr descr="스크린샷 2019-08-06 오후 4.16.26.png" id="870" name="Google Shape;870;p71"/>
          <p:cNvPicPr preferRelativeResize="0"/>
          <p:nvPr/>
        </p:nvPicPr>
        <p:blipFill rotWithShape="1">
          <a:blip r:embed="rId3">
            <a:alphaModFix/>
          </a:blip>
          <a:srcRect b="0" l="0" r="0" t="0"/>
          <a:stretch/>
        </p:blipFill>
        <p:spPr>
          <a:xfrm>
            <a:off x="1526007" y="1295191"/>
            <a:ext cx="6092051" cy="1419994"/>
          </a:xfrm>
          <a:prstGeom prst="rect">
            <a:avLst/>
          </a:prstGeom>
          <a:noFill/>
          <a:ln>
            <a:noFill/>
          </a:ln>
        </p:spPr>
      </p:pic>
      <p:sp>
        <p:nvSpPr>
          <p:cNvPr id="871" name="Google Shape;871;p71"/>
          <p:cNvSpPr txBox="1"/>
          <p:nvPr/>
        </p:nvSpPr>
        <p:spPr>
          <a:xfrm>
            <a:off x="1710187" y="914671"/>
            <a:ext cx="57237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 이 포스트 프로세서는 HTTP 샘플러의 하위 또는 응답이있는 다른 샘플러에 배치</a:t>
            </a:r>
            <a:endParaRPr sz="900"/>
          </a:p>
        </p:txBody>
      </p:sp>
      <p:graphicFrame>
        <p:nvGraphicFramePr>
          <p:cNvPr id="872" name="Google Shape;872;p71"/>
          <p:cNvGraphicFramePr/>
          <p:nvPr/>
        </p:nvGraphicFramePr>
        <p:xfrm>
          <a:off x="669752" y="2871903"/>
          <a:ext cx="3000000" cy="3000000"/>
        </p:xfrm>
        <a:graphic>
          <a:graphicData uri="http://schemas.openxmlformats.org/drawingml/2006/table">
            <a:tbl>
              <a:tblPr>
                <a:noFill/>
                <a:tableStyleId>{9D297322-0D1E-4AA6-8F81-30583C628B0C}</a:tableStyleId>
              </a:tblPr>
              <a:tblGrid>
                <a:gridCol w="2708150"/>
                <a:gridCol w="5096400"/>
              </a:tblGrid>
              <a:tr h="433275">
                <a:tc>
                  <a:txBody>
                    <a:bodyPr/>
                    <a:lstStyle/>
                    <a:p>
                      <a:pPr indent="0" lvl="0" marL="0" marR="0" rtl="0" algn="ctr">
                        <a:lnSpc>
                          <a:spcPct val="100000"/>
                        </a:lnSpc>
                        <a:spcBef>
                          <a:spcPts val="0"/>
                        </a:spcBef>
                        <a:spcAft>
                          <a:spcPts val="0"/>
                        </a:spcAft>
                        <a:buClr>
                          <a:schemeClr val="dk1"/>
                        </a:buClr>
                        <a:buSzPts val="900"/>
                        <a:buFont typeface="Helvetica Neue"/>
                        <a:buNone/>
                      </a:pPr>
                      <a:r>
                        <a:rPr b="1" lang="ko" sz="900" u="none" cap="none" strike="noStrike">
                          <a:latin typeface="Helvetica Neue"/>
                          <a:ea typeface="Helvetica Neue"/>
                          <a:cs typeface="Helvetica Neue"/>
                          <a:sym typeface="Helvetica Neue"/>
                        </a:rPr>
                        <a:t>Names of created variables</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Helvetica Neue"/>
                        <a:buNone/>
                      </a:pPr>
                      <a:r>
                        <a:rPr lang="ko" sz="900" u="none" cap="none" strike="noStrike">
                          <a:latin typeface="Helvetica Neue"/>
                          <a:ea typeface="Helvetica Neue"/>
                          <a:cs typeface="Helvetica Neue"/>
                          <a:sym typeface="Helvetica Neue"/>
                        </a:rPr>
                        <a:t>해당 추출기에서 얻은 값을 어느 변수로 사용할지 지정합니다.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3275">
                <a:tc>
                  <a:txBody>
                    <a:bodyPr/>
                    <a:lstStyle/>
                    <a:p>
                      <a:pPr indent="0" lvl="0" marL="0" marR="0" rtl="0" algn="ctr">
                        <a:lnSpc>
                          <a:spcPct val="100000"/>
                        </a:lnSpc>
                        <a:spcBef>
                          <a:spcPts val="0"/>
                        </a:spcBef>
                        <a:spcAft>
                          <a:spcPts val="0"/>
                        </a:spcAft>
                        <a:buClr>
                          <a:schemeClr val="dk1"/>
                        </a:buClr>
                        <a:buSzPts val="900"/>
                        <a:buFont typeface="Helvetica Neue"/>
                        <a:buNone/>
                      </a:pPr>
                      <a:r>
                        <a:rPr b="1" lang="ko" sz="900" u="none" cap="none" strike="noStrike">
                          <a:latin typeface="Helvetica Neue"/>
                          <a:ea typeface="Helvetica Neue"/>
                          <a:cs typeface="Helvetica Neue"/>
                          <a:sym typeface="Helvetica Neue"/>
                        </a:rPr>
                        <a:t>JSON Path expressions</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Helvetica Neue"/>
                        <a:buNone/>
                      </a:pPr>
                      <a:r>
                        <a:rPr lang="ko" sz="900" u="none" cap="none" strike="noStrike">
                          <a:latin typeface="Helvetica Neue"/>
                          <a:ea typeface="Helvetica Neue"/>
                          <a:cs typeface="Helvetica Neue"/>
                          <a:sym typeface="Helvetica Neue"/>
                        </a:rPr>
                        <a:t>JSON 어느 값을 들고 올지 정합니다.</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3275">
                <a:tc>
                  <a:txBody>
                    <a:bodyPr/>
                    <a:lstStyle/>
                    <a:p>
                      <a:pPr indent="0" lvl="0" marL="0" marR="0" rtl="0" algn="ctr">
                        <a:lnSpc>
                          <a:spcPct val="100000"/>
                        </a:lnSpc>
                        <a:spcBef>
                          <a:spcPts val="0"/>
                        </a:spcBef>
                        <a:spcAft>
                          <a:spcPts val="0"/>
                        </a:spcAft>
                        <a:buClr>
                          <a:schemeClr val="dk1"/>
                        </a:buClr>
                        <a:buSzPts val="900"/>
                        <a:buFont typeface="Helvetica Neue"/>
                        <a:buNone/>
                      </a:pPr>
                      <a:r>
                        <a:rPr b="1" lang="ko" sz="900" u="none" cap="none" strike="noStrike">
                          <a:latin typeface="Helvetica Neue"/>
                          <a:ea typeface="Helvetica Neue"/>
                          <a:cs typeface="Helvetica Neue"/>
                          <a:sym typeface="Helvetica Neue"/>
                        </a:rPr>
                        <a:t>Match No.</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235294"/>
                        </a:lnSpc>
                        <a:spcBef>
                          <a:spcPts val="0"/>
                        </a:spcBef>
                        <a:spcAft>
                          <a:spcPts val="0"/>
                        </a:spcAft>
                        <a:buClr>
                          <a:srgbClr val="C7254E"/>
                        </a:buClr>
                        <a:buSzPts val="900"/>
                        <a:buFont typeface="Helvetica Neue"/>
                        <a:buNone/>
                      </a:pPr>
                      <a:r>
                        <a:rPr lang="ko" sz="900" u="none" cap="none" strike="noStrike">
                          <a:solidFill>
                            <a:srgbClr val="C7254E"/>
                          </a:solidFill>
                        </a:rPr>
                        <a:t>-1 </a:t>
                      </a:r>
                      <a:r>
                        <a:rPr lang="ko" sz="900" u="none" cap="none" strike="noStrike">
                          <a:solidFill>
                            <a:srgbClr val="363F44"/>
                          </a:solidFill>
                          <a:latin typeface="Helvetica Neue"/>
                          <a:ea typeface="Helvetica Neue"/>
                          <a:cs typeface="Helvetica Neue"/>
                          <a:sym typeface="Helvetica Neue"/>
                        </a:rPr>
                        <a:t>모두, </a:t>
                      </a:r>
                      <a:r>
                        <a:rPr lang="ko" sz="900" u="none" cap="none" strike="noStrike">
                          <a:solidFill>
                            <a:srgbClr val="C7254E"/>
                          </a:solidFill>
                        </a:rPr>
                        <a:t>0 </a:t>
                      </a:r>
                      <a:r>
                        <a:rPr lang="ko" sz="900" u="none" cap="none" strike="noStrike">
                          <a:solidFill>
                            <a:srgbClr val="363F44"/>
                          </a:solidFill>
                          <a:latin typeface="Helvetica Neue"/>
                          <a:ea typeface="Helvetica Neue"/>
                          <a:cs typeface="Helvetica Neue"/>
                          <a:sym typeface="Helvetica Neue"/>
                        </a:rPr>
                        <a:t>임의의 것, </a:t>
                      </a:r>
                      <a:r>
                        <a:rPr lang="ko" sz="900" u="none" cap="none" strike="noStrike">
                          <a:solidFill>
                            <a:srgbClr val="C7254E"/>
                          </a:solidFill>
                        </a:rPr>
                        <a:t>n </a:t>
                      </a:r>
                      <a:r>
                        <a:rPr lang="ko" sz="900" u="none" cap="none" strike="noStrike">
                          <a:solidFill>
                            <a:srgbClr val="363F44"/>
                          </a:solidFill>
                          <a:latin typeface="Helvetica Neue"/>
                          <a:ea typeface="Helvetica Neue"/>
                          <a:cs typeface="Helvetica Neue"/>
                          <a:sym typeface="Helvetica Neue"/>
                        </a:rPr>
                        <a:t>n 번째</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3275">
                <a:tc>
                  <a:txBody>
                    <a:bodyPr/>
                    <a:lstStyle/>
                    <a:p>
                      <a:pPr indent="0" lvl="0" marL="0" marR="0" rtl="0" algn="ctr">
                        <a:lnSpc>
                          <a:spcPct val="100000"/>
                        </a:lnSpc>
                        <a:spcBef>
                          <a:spcPts val="0"/>
                        </a:spcBef>
                        <a:spcAft>
                          <a:spcPts val="0"/>
                        </a:spcAft>
                        <a:buClr>
                          <a:schemeClr val="dk1"/>
                        </a:buClr>
                        <a:buSzPts val="900"/>
                        <a:buFont typeface="Helvetica Neue"/>
                        <a:buNone/>
                      </a:pPr>
                      <a:r>
                        <a:rPr b="1" lang="ko" sz="900" u="none" cap="none" strike="noStrike">
                          <a:latin typeface="Helvetica Neue"/>
                          <a:ea typeface="Helvetica Neue"/>
                          <a:cs typeface="Helvetica Neue"/>
                          <a:sym typeface="Helvetica Neue"/>
                        </a:rPr>
                        <a:t>Default Values</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Helvetica Neue"/>
                        <a:buNone/>
                      </a:pPr>
                      <a:r>
                        <a:rPr lang="ko" sz="900" u="none" cap="none" strike="noStrike">
                          <a:latin typeface="Helvetica Neue"/>
                          <a:ea typeface="Helvetica Neue"/>
                          <a:cs typeface="Helvetica Neue"/>
                          <a:sym typeface="Helvetica Neue"/>
                        </a:rPr>
                        <a:t>값이 없는 경우 기본 값을 지정합니다.</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873" name="Google Shape;873;p71"/>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JSON Extractor</a:t>
            </a:r>
            <a:endParaRPr b="1" sz="2000">
              <a:latin typeface="Open Sans"/>
              <a:ea typeface="Open Sans"/>
              <a:cs typeface="Open Sans"/>
              <a:sym typeface="Open Sans"/>
            </a:endParaRPr>
          </a:p>
        </p:txBody>
      </p:sp>
      <p:cxnSp>
        <p:nvCxnSpPr>
          <p:cNvPr id="874" name="Google Shape;874;p71"/>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72"/>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880" name="Google Shape;880;p72"/>
          <p:cNvSpPr txBox="1"/>
          <p:nvPr/>
        </p:nvSpPr>
        <p:spPr>
          <a:xfrm>
            <a:off x="171632" y="4494173"/>
            <a:ext cx="4009200" cy="2997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uFill>
                  <a:noFill/>
                </a:uFill>
                <a:latin typeface="Open Sans"/>
                <a:ea typeface="Open Sans"/>
                <a:cs typeface="Open Sans"/>
                <a:sym typeface="Open Sans"/>
                <a:hlinkClick r:id="rId3"/>
              </a:rPr>
              <a:t>http://jsonpath.herokuapp.com</a:t>
            </a:r>
            <a:endParaRPr b="1" sz="1100">
              <a:latin typeface="Open Sans"/>
              <a:ea typeface="Open Sans"/>
              <a:cs typeface="Open Sans"/>
              <a:sym typeface="Open Sans"/>
            </a:endParaRPr>
          </a:p>
        </p:txBody>
      </p:sp>
      <p:sp>
        <p:nvSpPr>
          <p:cNvPr id="881" name="Google Shape;881;p72"/>
          <p:cNvSpPr txBox="1"/>
          <p:nvPr/>
        </p:nvSpPr>
        <p:spPr>
          <a:xfrm>
            <a:off x="265550" y="1155575"/>
            <a:ext cx="3769800" cy="3271200"/>
          </a:xfrm>
          <a:prstGeom prst="rect">
            <a:avLst/>
          </a:prstGeom>
          <a:solidFill>
            <a:srgbClr val="F0F0F0"/>
          </a:solid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"store":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"book":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"category": </a:t>
            </a:r>
            <a:r>
              <a:rPr i="0" lang="ko" sz="900" u="none" cap="none" strike="noStrike">
                <a:solidFill>
                  <a:srgbClr val="880000"/>
                </a:solidFill>
                <a:latin typeface="Open Sans"/>
                <a:ea typeface="Open Sans"/>
                <a:cs typeface="Open Sans"/>
                <a:sym typeface="Open Sans"/>
              </a:rPr>
              <a:t>"reference"</a:t>
            </a:r>
            <a:r>
              <a:rPr i="0" lang="ko" sz="900" u="none" cap="none" strike="noStrike">
                <a:solidFill>
                  <a:srgbClr val="444444"/>
                </a:solidFill>
                <a:latin typeface="Open Sans"/>
                <a:ea typeface="Open Sans"/>
                <a:cs typeface="Open Sans"/>
                <a:sym typeface="Open Sans"/>
              </a:rPr>
              <a:t>,</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"author": </a:t>
            </a:r>
            <a:r>
              <a:rPr i="0" lang="ko" sz="900" u="none" cap="none" strike="noStrike">
                <a:solidFill>
                  <a:srgbClr val="880000"/>
                </a:solidFill>
                <a:latin typeface="Open Sans"/>
                <a:ea typeface="Open Sans"/>
                <a:cs typeface="Open Sans"/>
                <a:sym typeface="Open Sans"/>
              </a:rPr>
              <a:t>"Nigel Rees"</a:t>
            </a:r>
            <a:r>
              <a:rPr i="0" lang="ko" sz="900" u="none" cap="none" strike="noStrike">
                <a:solidFill>
                  <a:srgbClr val="444444"/>
                </a:solidFill>
                <a:latin typeface="Open Sans"/>
                <a:ea typeface="Open Sans"/>
                <a:cs typeface="Open Sans"/>
                <a:sym typeface="Open Sans"/>
              </a:rPr>
              <a:t>,</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"title": </a:t>
            </a:r>
            <a:r>
              <a:rPr i="0" lang="ko" sz="900" u="none" cap="none" strike="noStrike">
                <a:solidFill>
                  <a:srgbClr val="880000"/>
                </a:solidFill>
                <a:latin typeface="Open Sans"/>
                <a:ea typeface="Open Sans"/>
                <a:cs typeface="Open Sans"/>
                <a:sym typeface="Open Sans"/>
              </a:rPr>
              <a:t>"Sayings of the Century"</a:t>
            </a:r>
            <a:r>
              <a:rPr i="0" lang="ko" sz="900" u="none" cap="none" strike="noStrike">
                <a:solidFill>
                  <a:srgbClr val="444444"/>
                </a:solidFill>
                <a:latin typeface="Open Sans"/>
                <a:ea typeface="Open Sans"/>
                <a:cs typeface="Open Sans"/>
                <a:sym typeface="Open Sans"/>
              </a:rPr>
              <a:t>,</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"price": </a:t>
            </a:r>
            <a:r>
              <a:rPr i="0" lang="ko" sz="900" u="none" cap="none" strike="noStrike">
                <a:solidFill>
                  <a:srgbClr val="880000"/>
                </a:solidFill>
                <a:latin typeface="Open Sans"/>
                <a:ea typeface="Open Sans"/>
                <a:cs typeface="Open Sans"/>
                <a:sym typeface="Open Sans"/>
              </a:rPr>
              <a:t>8.95</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"category": </a:t>
            </a:r>
            <a:r>
              <a:rPr i="0" lang="ko" sz="900" u="none" cap="none" strike="noStrike">
                <a:solidFill>
                  <a:srgbClr val="880000"/>
                </a:solidFill>
                <a:latin typeface="Open Sans"/>
                <a:ea typeface="Open Sans"/>
                <a:cs typeface="Open Sans"/>
                <a:sym typeface="Open Sans"/>
              </a:rPr>
              <a:t>"fiction"</a:t>
            </a:r>
            <a:r>
              <a:rPr i="0" lang="ko" sz="900" u="none" cap="none" strike="noStrike">
                <a:solidFill>
                  <a:srgbClr val="444444"/>
                </a:solidFill>
                <a:latin typeface="Open Sans"/>
                <a:ea typeface="Open Sans"/>
                <a:cs typeface="Open Sans"/>
                <a:sym typeface="Open Sans"/>
              </a:rPr>
              <a:t>,</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"author": </a:t>
            </a:r>
            <a:r>
              <a:rPr i="0" lang="ko" sz="900" u="none" cap="none" strike="noStrike">
                <a:solidFill>
                  <a:srgbClr val="880000"/>
                </a:solidFill>
                <a:latin typeface="Open Sans"/>
                <a:ea typeface="Open Sans"/>
                <a:cs typeface="Open Sans"/>
                <a:sym typeface="Open Sans"/>
              </a:rPr>
              <a:t>"Evelyn Waugh"</a:t>
            </a:r>
            <a:r>
              <a:rPr i="0" lang="ko" sz="900" u="none" cap="none" strike="noStrike">
                <a:solidFill>
                  <a:srgbClr val="444444"/>
                </a:solidFill>
                <a:latin typeface="Open Sans"/>
                <a:ea typeface="Open Sans"/>
                <a:cs typeface="Open Sans"/>
                <a:sym typeface="Open Sans"/>
              </a:rPr>
              <a:t>,</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"title": </a:t>
            </a:r>
            <a:r>
              <a:rPr i="0" lang="ko" sz="900" u="none" cap="none" strike="noStrike">
                <a:solidFill>
                  <a:srgbClr val="880000"/>
                </a:solidFill>
                <a:latin typeface="Open Sans"/>
                <a:ea typeface="Open Sans"/>
                <a:cs typeface="Open Sans"/>
                <a:sym typeface="Open Sans"/>
              </a:rPr>
              <a:t>"Sword of Honour"</a:t>
            </a:r>
            <a:r>
              <a:rPr i="0" lang="ko" sz="900" u="none" cap="none" strike="noStrike">
                <a:solidFill>
                  <a:srgbClr val="444444"/>
                </a:solidFill>
                <a:latin typeface="Open Sans"/>
                <a:ea typeface="Open Sans"/>
                <a:cs typeface="Open Sans"/>
                <a:sym typeface="Open Sans"/>
              </a:rPr>
              <a:t>,</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"price": </a:t>
            </a:r>
            <a:r>
              <a:rPr i="0" lang="ko" sz="900" u="none" cap="none" strike="noStrike">
                <a:solidFill>
                  <a:srgbClr val="880000"/>
                </a:solidFill>
                <a:latin typeface="Open Sans"/>
                <a:ea typeface="Open Sans"/>
                <a:cs typeface="Open Sans"/>
                <a:sym typeface="Open Sans"/>
              </a:rPr>
              <a:t>12.99</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"bicycle":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"color": </a:t>
            </a:r>
            <a:r>
              <a:rPr i="0" lang="ko" sz="900" u="none" cap="none" strike="noStrike">
                <a:solidFill>
                  <a:srgbClr val="880000"/>
                </a:solidFill>
                <a:latin typeface="Open Sans"/>
                <a:ea typeface="Open Sans"/>
                <a:cs typeface="Open Sans"/>
                <a:sym typeface="Open Sans"/>
              </a:rPr>
              <a:t>"red"</a:t>
            </a:r>
            <a:r>
              <a:rPr i="0" lang="ko" sz="900" u="none" cap="none" strike="noStrike">
                <a:solidFill>
                  <a:srgbClr val="444444"/>
                </a:solidFill>
                <a:latin typeface="Open Sans"/>
                <a:ea typeface="Open Sans"/>
                <a:cs typeface="Open Sans"/>
                <a:sym typeface="Open Sans"/>
              </a:rPr>
              <a:t>,</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"price": </a:t>
            </a:r>
            <a:r>
              <a:rPr i="0" lang="ko" sz="900" u="none" cap="none" strike="noStrike">
                <a:solidFill>
                  <a:srgbClr val="880000"/>
                </a:solidFill>
                <a:latin typeface="Open Sans"/>
                <a:ea typeface="Open Sans"/>
                <a:cs typeface="Open Sans"/>
                <a:sym typeface="Open Sans"/>
              </a:rPr>
              <a:t>19.95</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    "expensive": </a:t>
            </a:r>
            <a:r>
              <a:rPr i="0" lang="ko" sz="900" u="none" cap="none" strike="noStrike">
                <a:solidFill>
                  <a:srgbClr val="880000"/>
                </a:solidFill>
                <a:latin typeface="Open Sans"/>
                <a:ea typeface="Open Sans"/>
                <a:cs typeface="Open Sans"/>
                <a:sym typeface="Open Sans"/>
              </a:rPr>
              <a:t>10</a:t>
            </a:r>
            <a:endParaRPr sz="900">
              <a:latin typeface="Open Sans"/>
              <a:ea typeface="Open Sans"/>
              <a:cs typeface="Open Sans"/>
              <a:sym typeface="Open Sans"/>
            </a:endParaRPr>
          </a:p>
          <a:p>
            <a:pPr indent="0" lvl="0" marL="0" marR="0" rtl="0" algn="l">
              <a:lnSpc>
                <a:spcPct val="100000"/>
              </a:lnSpc>
              <a:spcBef>
                <a:spcPts val="0"/>
              </a:spcBef>
              <a:spcAft>
                <a:spcPts val="0"/>
              </a:spcAft>
              <a:buClr>
                <a:srgbClr val="444444"/>
              </a:buClr>
              <a:buSzPts val="900"/>
              <a:buFont typeface="Courier"/>
              <a:buNone/>
            </a:pPr>
            <a:r>
              <a:rPr i="0" lang="ko" sz="900" u="none" cap="none" strike="noStrike">
                <a:solidFill>
                  <a:srgbClr val="444444"/>
                </a:solidFill>
                <a:latin typeface="Open Sans"/>
                <a:ea typeface="Open Sans"/>
                <a:cs typeface="Open Sans"/>
                <a:sym typeface="Open Sans"/>
              </a:rPr>
              <a:t>}</a:t>
            </a:r>
            <a:endParaRPr sz="900">
              <a:latin typeface="Open Sans"/>
              <a:ea typeface="Open Sans"/>
              <a:cs typeface="Open Sans"/>
              <a:sym typeface="Open Sans"/>
            </a:endParaRPr>
          </a:p>
        </p:txBody>
      </p:sp>
      <p:sp>
        <p:nvSpPr>
          <p:cNvPr id="882" name="Google Shape;882;p72"/>
          <p:cNvSpPr txBox="1"/>
          <p:nvPr/>
        </p:nvSpPr>
        <p:spPr>
          <a:xfrm>
            <a:off x="1687814" y="731879"/>
            <a:ext cx="9255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JSON 형식</a:t>
            </a:r>
            <a:endParaRPr b="1" sz="1100">
              <a:latin typeface="Open Sans"/>
              <a:ea typeface="Open Sans"/>
              <a:cs typeface="Open Sans"/>
              <a:sym typeface="Open Sans"/>
            </a:endParaRPr>
          </a:p>
        </p:txBody>
      </p:sp>
      <p:graphicFrame>
        <p:nvGraphicFramePr>
          <p:cNvPr id="883" name="Google Shape;883;p72"/>
          <p:cNvGraphicFramePr/>
          <p:nvPr/>
        </p:nvGraphicFramePr>
        <p:xfrm>
          <a:off x="4244321" y="972861"/>
          <a:ext cx="3000000" cy="3000000"/>
        </p:xfrm>
        <a:graphic>
          <a:graphicData uri="http://schemas.openxmlformats.org/drawingml/2006/table">
            <a:tbl>
              <a:tblPr bandRow="1">
                <a:noFill/>
                <a:tableStyleId>{6941D6B3-DE2C-4A14-9F5E-4C0FC1689244}</a:tableStyleId>
              </a:tblPr>
              <a:tblGrid>
                <a:gridCol w="1859250"/>
                <a:gridCol w="2809950"/>
              </a:tblGrid>
              <a:tr h="263125">
                <a:tc>
                  <a:txBody>
                    <a:bodyPr/>
                    <a:lstStyle/>
                    <a:p>
                      <a:pPr indent="0" lvl="0" marL="0" marR="0" rtl="0" algn="l">
                        <a:lnSpc>
                          <a:spcPct val="100000"/>
                        </a:lnSpc>
                        <a:spcBef>
                          <a:spcPts val="0"/>
                        </a:spcBef>
                        <a:spcAft>
                          <a:spcPts val="0"/>
                        </a:spcAft>
                        <a:buClr>
                          <a:srgbClr val="58666E"/>
                        </a:buClr>
                        <a:buSzPts val="600"/>
                        <a:buFont typeface="Helvetica Neue"/>
                        <a:buNone/>
                      </a:pPr>
                      <a:r>
                        <a:rPr b="1" lang="ko" sz="500" u="none" cap="none" strike="noStrike">
                          <a:solidFill>
                            <a:srgbClr val="58666E"/>
                          </a:solidFill>
                          <a:latin typeface="Open Sans"/>
                          <a:ea typeface="Open Sans"/>
                          <a:cs typeface="Open Sans"/>
                          <a:sym typeface="Open Sans"/>
                        </a:rPr>
                        <a:t>JsonPath</a:t>
                      </a:r>
                      <a:endParaRPr sz="500">
                        <a:latin typeface="Open Sans"/>
                        <a:ea typeface="Open Sans"/>
                        <a:cs typeface="Open Sans"/>
                        <a:sym typeface="Open Sans"/>
                      </a:endParaRPr>
                    </a:p>
                  </a:txBody>
                  <a:tcPr marT="53575" marB="53575" marR="71450" marL="71450" anchor="ctr">
                    <a:lnB cap="flat" cmpd="sng" w="12700">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58666E"/>
                        </a:buClr>
                        <a:buSzPts val="600"/>
                        <a:buFont typeface="Helvetica Neue"/>
                        <a:buNone/>
                      </a:pPr>
                      <a:r>
                        <a:rPr b="1" lang="ko" sz="500" u="none" cap="none" strike="noStrike">
                          <a:solidFill>
                            <a:srgbClr val="58666E"/>
                          </a:solidFill>
                          <a:latin typeface="Open Sans"/>
                          <a:ea typeface="Open Sans"/>
                          <a:cs typeface="Open Sans"/>
                          <a:sym typeface="Open Sans"/>
                        </a:rPr>
                        <a:t>Result</a:t>
                      </a:r>
                      <a:endParaRPr sz="500">
                        <a:latin typeface="Open Sans"/>
                        <a:ea typeface="Open Sans"/>
                        <a:cs typeface="Open Sans"/>
                        <a:sym typeface="Open Sans"/>
                      </a:endParaRPr>
                    </a:p>
                  </a:txBody>
                  <a:tcPr marT="53575" marB="53575" marR="71450" marL="71450" anchor="ctr">
                    <a:lnB cap="flat" cmpd="sng" w="12700">
                      <a:solidFill>
                        <a:srgbClr val="DDDDDD"/>
                      </a:solidFill>
                      <a:prstDash val="solid"/>
                      <a:round/>
                      <a:headEnd len="sm" w="sm" type="none"/>
                      <a:tailEnd len="sm" w="sm" type="none"/>
                    </a:lnB>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4"/>
                        </a:rPr>
                        <a:t>$.store.book[*].author</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The authors of all books</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5"/>
                        </a:rPr>
                        <a:t>$..author</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All authors</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6"/>
                        </a:rPr>
                        <a:t>$.store.*</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All things, both books and bicycles</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7"/>
                        </a:rPr>
                        <a:t>$.store..price</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The price of everything</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8"/>
                        </a:rPr>
                        <a:t>$..book[0,1]</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The first two books</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9"/>
                        </a:rPr>
                        <a:t>$..book[:2]</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All books from index 0 (inclusive) until index 2 (exclusive)</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10"/>
                        </a:rPr>
                        <a:t>$..book[2:]</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Book number two from tail</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11"/>
                        </a:rPr>
                        <a:t>$..book[?(@.isbn)]</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All books with an ISBN number</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12"/>
                        </a:rPr>
                        <a:t>$.store.book[?(@.price &lt; 10)]</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All books in store cheaper than 10</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13"/>
                        </a:rPr>
                        <a:t>$..book[?(@.price &lt;= $[‘expensive’])]</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All books in store that are not “expensive”</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14"/>
                        </a:rPr>
                        <a:t>$..book[?(@.author =~ /.*REES/i)]</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All books matching regex (ignore case)</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solidFill>
                      <a:srgbClr val="F9F9F9"/>
                    </a:solidFill>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15"/>
                        </a:rPr>
                        <a:t>$..*</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Give me every thing</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lnB cap="flat" cmpd="sng" w="12700">
                      <a:solidFill>
                        <a:srgbClr val="DDDDDD"/>
                      </a:solidFill>
                      <a:prstDash val="solid"/>
                      <a:round/>
                      <a:headEnd len="sm" w="sm" type="none"/>
                      <a:tailEnd len="sm" w="sm" type="none"/>
                    </a:lnB>
                  </a:tcPr>
                </a:tc>
              </a:tr>
              <a:tr h="263125">
                <a:tc>
                  <a:txBody>
                    <a:bodyPr/>
                    <a:lstStyle/>
                    <a:p>
                      <a:pPr indent="0" lvl="0" marL="0" marR="0" rtl="0" algn="l">
                        <a:lnSpc>
                          <a:spcPct val="100000"/>
                        </a:lnSpc>
                        <a:spcBef>
                          <a:spcPts val="0"/>
                        </a:spcBef>
                        <a:spcAft>
                          <a:spcPts val="0"/>
                        </a:spcAft>
                        <a:buClr>
                          <a:srgbClr val="039BE5"/>
                        </a:buClr>
                        <a:buSzPts val="600"/>
                        <a:buFont typeface="Helvetica Neue"/>
                        <a:buNone/>
                      </a:pPr>
                      <a:r>
                        <a:rPr lang="ko" sz="500" u="sng" cap="none" strike="noStrike">
                          <a:solidFill>
                            <a:schemeClr val="hlink"/>
                          </a:solidFill>
                          <a:latin typeface="Open Sans"/>
                          <a:ea typeface="Open Sans"/>
                          <a:cs typeface="Open Sans"/>
                          <a:sym typeface="Open Sans"/>
                          <a:hlinkClick r:id="rId16"/>
                        </a:rPr>
                        <a:t>$..book.length()</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solidFill>
                      <a:srgbClr val="F9F9F9"/>
                    </a:solidFill>
                  </a:tcPr>
                </a:tc>
                <a:tc>
                  <a:txBody>
                    <a:bodyPr/>
                    <a:lstStyle/>
                    <a:p>
                      <a:pPr indent="0" lvl="0" marL="0" marR="0" rtl="0" algn="l">
                        <a:lnSpc>
                          <a:spcPct val="100000"/>
                        </a:lnSpc>
                        <a:spcBef>
                          <a:spcPts val="0"/>
                        </a:spcBef>
                        <a:spcAft>
                          <a:spcPts val="0"/>
                        </a:spcAft>
                        <a:buClr>
                          <a:srgbClr val="58666E"/>
                        </a:buClr>
                        <a:buSzPts val="600"/>
                        <a:buFont typeface="Helvetica Neue"/>
                        <a:buNone/>
                      </a:pPr>
                      <a:r>
                        <a:rPr lang="ko" sz="500" u="none" cap="none" strike="noStrike">
                          <a:solidFill>
                            <a:srgbClr val="58666E"/>
                          </a:solidFill>
                          <a:latin typeface="Open Sans"/>
                          <a:ea typeface="Open Sans"/>
                          <a:cs typeface="Open Sans"/>
                          <a:sym typeface="Open Sans"/>
                        </a:rPr>
                        <a:t>The number of books</a:t>
                      </a:r>
                      <a:endParaRPr sz="500">
                        <a:latin typeface="Open Sans"/>
                        <a:ea typeface="Open Sans"/>
                        <a:cs typeface="Open Sans"/>
                        <a:sym typeface="Open Sans"/>
                      </a:endParaRPr>
                    </a:p>
                  </a:txBody>
                  <a:tcPr marT="53575" marB="53575" marR="71450" marL="71450" anchor="ctr">
                    <a:lnT cap="flat" cmpd="sng" w="12700">
                      <a:solidFill>
                        <a:srgbClr val="DDDDDD"/>
                      </a:solidFill>
                      <a:prstDash val="solid"/>
                      <a:round/>
                      <a:headEnd len="sm" w="sm" type="none"/>
                      <a:tailEnd len="sm" w="sm" type="none"/>
                    </a:lnT>
                    <a:solidFill>
                      <a:srgbClr val="F9F9F9"/>
                    </a:solidFill>
                  </a:tcPr>
                </a:tc>
              </a:tr>
            </a:tbl>
          </a:graphicData>
        </a:graphic>
      </p:graphicFrame>
      <p:sp>
        <p:nvSpPr>
          <p:cNvPr id="884" name="Google Shape;884;p72"/>
          <p:cNvSpPr txBox="1"/>
          <p:nvPr/>
        </p:nvSpPr>
        <p:spPr>
          <a:xfrm>
            <a:off x="5820680" y="731879"/>
            <a:ext cx="15165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JSON Path 표현식</a:t>
            </a:r>
            <a:endParaRPr b="1" sz="1100">
              <a:latin typeface="Open Sans"/>
              <a:ea typeface="Open Sans"/>
              <a:cs typeface="Open Sans"/>
              <a:sym typeface="Open Sans"/>
            </a:endParaRPr>
          </a:p>
        </p:txBody>
      </p:sp>
      <p:sp>
        <p:nvSpPr>
          <p:cNvPr id="885" name="Google Shape;885;p72"/>
          <p:cNvSpPr txBox="1"/>
          <p:nvPr/>
        </p:nvSpPr>
        <p:spPr>
          <a:xfrm>
            <a:off x="3997520" y="593501"/>
            <a:ext cx="107100" cy="147300"/>
          </a:xfrm>
          <a:prstGeom prst="rect">
            <a:avLst/>
          </a:prstGeom>
          <a:noFill/>
          <a:ln>
            <a:noFill/>
          </a:ln>
        </p:spPr>
        <p:txBody>
          <a:bodyPr anchorCtr="0" anchor="ctr" bIns="32750" lIns="32750" spcFirstLastPara="1" rIns="32750" wrap="square" tIns="32750">
            <a:noAutofit/>
          </a:bodyPr>
          <a:lstStyle/>
          <a:p>
            <a:pPr indent="0" lvl="0" marL="0" marR="0" rtl="0" algn="l">
              <a:lnSpc>
                <a:spcPct val="233333"/>
              </a:lnSpc>
              <a:spcBef>
                <a:spcPts val="0"/>
              </a:spcBef>
              <a:spcAft>
                <a:spcPts val="0"/>
              </a:spcAft>
              <a:buSzPts val="800"/>
              <a:buFont typeface="Times"/>
              <a:buNone/>
            </a:pPr>
            <a:r>
              <a:rPr b="0" i="0" lang="ko" sz="800" u="sng" cap="none" strike="noStrike">
                <a:solidFill>
                  <a:schemeClr val="hlink"/>
                </a:solidFill>
                <a:latin typeface="Times"/>
                <a:ea typeface="Times"/>
                <a:cs typeface="Times"/>
                <a:sym typeface="Times"/>
                <a:hlinkClick r:id="rId17"/>
              </a:rPr>
              <a:t> </a:t>
            </a:r>
            <a:endParaRPr sz="900"/>
          </a:p>
        </p:txBody>
      </p:sp>
      <p:sp>
        <p:nvSpPr>
          <p:cNvPr id="886" name="Google Shape;886;p72"/>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JSON Extractor</a:t>
            </a:r>
            <a:endParaRPr b="1" sz="2000">
              <a:latin typeface="Open Sans"/>
              <a:ea typeface="Open Sans"/>
              <a:cs typeface="Open Sans"/>
              <a:sym typeface="Open Sans"/>
            </a:endParaRPr>
          </a:p>
        </p:txBody>
      </p:sp>
      <p:cxnSp>
        <p:nvCxnSpPr>
          <p:cNvPr id="887" name="Google Shape;887;p72"/>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3"/>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893" name="Google Shape;893;p73"/>
          <p:cNvSpPr txBox="1"/>
          <p:nvPr/>
        </p:nvSpPr>
        <p:spPr>
          <a:xfrm>
            <a:off x="740926" y="899852"/>
            <a:ext cx="7662000" cy="22182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기본 기능으로 포함된 차트들은 정보를 확인하는데 있어 한계가 있다. 이 플러그인을 통해 3가지 그래프를 추가적으로 확인 할 수 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	시간별 Active Thread (Active Thread Over Time)</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	시간별 응답시간 (Response Times Over Time)</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	TPS (Transactions Per Second) </a:t>
            </a:r>
            <a:endParaRPr sz="1000">
              <a:latin typeface="Open Sans"/>
              <a:ea typeface="Open Sans"/>
              <a:cs typeface="Open Sans"/>
              <a:sym typeface="Open Sans"/>
            </a:endParaRPr>
          </a:p>
        </p:txBody>
      </p:sp>
      <p:pic>
        <p:nvPicPr>
          <p:cNvPr descr="스크린샷 2019-08-06 오후 5.08.34.png" id="894" name="Google Shape;894;p73"/>
          <p:cNvPicPr preferRelativeResize="0"/>
          <p:nvPr/>
        </p:nvPicPr>
        <p:blipFill rotWithShape="1">
          <a:blip r:embed="rId3">
            <a:alphaModFix/>
          </a:blip>
          <a:srcRect b="0" l="0" r="0" t="0"/>
          <a:stretch/>
        </p:blipFill>
        <p:spPr>
          <a:xfrm>
            <a:off x="4264249" y="1597247"/>
            <a:ext cx="4138675" cy="3206040"/>
          </a:xfrm>
          <a:prstGeom prst="rect">
            <a:avLst/>
          </a:prstGeom>
          <a:noFill/>
          <a:ln>
            <a:noFill/>
          </a:ln>
        </p:spPr>
      </p:pic>
      <p:sp>
        <p:nvSpPr>
          <p:cNvPr id="895" name="Google Shape;895;p73"/>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3 Basic Graphs</a:t>
            </a:r>
            <a:endParaRPr b="1" sz="2000">
              <a:latin typeface="Open Sans"/>
              <a:ea typeface="Open Sans"/>
              <a:cs typeface="Open Sans"/>
              <a:sym typeface="Open Sans"/>
            </a:endParaRPr>
          </a:p>
        </p:txBody>
      </p:sp>
      <p:cxnSp>
        <p:nvCxnSpPr>
          <p:cNvPr id="896" name="Google Shape;896;p73"/>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9"/>
          <p:cNvSpPr txBox="1"/>
          <p:nvPr/>
        </p:nvSpPr>
        <p:spPr>
          <a:xfrm>
            <a:off x="1333024" y="1126591"/>
            <a:ext cx="9024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성능 테스트</a:t>
            </a:r>
            <a:endParaRPr sz="1000">
              <a:latin typeface="Open Sans"/>
              <a:ea typeface="Open Sans"/>
              <a:cs typeface="Open Sans"/>
              <a:sym typeface="Open Sans"/>
            </a:endParaRPr>
          </a:p>
        </p:txBody>
      </p:sp>
      <p:sp>
        <p:nvSpPr>
          <p:cNvPr id="413" name="Google Shape;413;p29"/>
          <p:cNvSpPr txBox="1"/>
          <p:nvPr/>
        </p:nvSpPr>
        <p:spPr>
          <a:xfrm>
            <a:off x="1501502" y="1591661"/>
            <a:ext cx="6616800" cy="564000"/>
          </a:xfrm>
          <a:prstGeom prst="rect">
            <a:avLst/>
          </a:prstGeom>
          <a:noFill/>
          <a:ln>
            <a:noFill/>
          </a:ln>
        </p:spPr>
        <p:txBody>
          <a:bodyPr anchorCtr="0" anchor="ctr" bIns="32750" lIns="32750" spcFirstLastPara="1" rIns="32750" wrap="square" tIns="32750">
            <a:noAutofit/>
          </a:bodyPr>
          <a:lstStyle/>
          <a:p>
            <a:pPr indent="-152400" lvl="0" marL="292100" marR="0" rtl="0" algn="l">
              <a:lnSpc>
                <a:spcPct val="200000"/>
              </a:lnSpc>
              <a:spcBef>
                <a:spcPts val="0"/>
              </a:spcBef>
              <a:spcAft>
                <a:spcPts val="0"/>
              </a:spcAft>
              <a:buClr>
                <a:srgbClr val="000000"/>
              </a:buClr>
              <a:buSzPts val="1000"/>
              <a:buFont typeface="Open Sans"/>
              <a:buChar char="•"/>
            </a:pPr>
            <a:r>
              <a:rPr b="1" i="0" lang="ko" sz="1000" u="none" cap="none" strike="noStrike">
                <a:solidFill>
                  <a:srgbClr val="000000"/>
                </a:solidFill>
                <a:latin typeface="Open Sans"/>
                <a:ea typeface="Open Sans"/>
                <a:cs typeface="Open Sans"/>
                <a:sym typeface="Open Sans"/>
              </a:rPr>
              <a:t>실제 트래픽 상황에서의 정상 동작 여부 파악</a:t>
            </a:r>
            <a:endParaRPr b="1" sz="1000">
              <a:latin typeface="Open Sans"/>
              <a:ea typeface="Open Sans"/>
              <a:cs typeface="Open Sans"/>
              <a:sym typeface="Open Sans"/>
            </a:endParaRPr>
          </a:p>
          <a:p>
            <a:pPr indent="-152400" lvl="0" marL="292100" marR="0" rtl="0" algn="l">
              <a:lnSpc>
                <a:spcPct val="200000"/>
              </a:lnSpc>
              <a:spcBef>
                <a:spcPts val="0"/>
              </a:spcBef>
              <a:spcAft>
                <a:spcPts val="0"/>
              </a:spcAft>
              <a:buClr>
                <a:srgbClr val="000000"/>
              </a:buClr>
              <a:buSzPts val="1000"/>
              <a:buFont typeface="Open Sans"/>
              <a:buChar char="•"/>
            </a:pPr>
            <a:r>
              <a:rPr b="1" i="0" lang="ko" sz="1000" u="none" cap="none" strike="noStrike">
                <a:solidFill>
                  <a:srgbClr val="000000"/>
                </a:solidFill>
                <a:latin typeface="Open Sans"/>
                <a:ea typeface="Open Sans"/>
                <a:cs typeface="Open Sans"/>
                <a:sym typeface="Open Sans"/>
              </a:rPr>
              <a:t>기존 시스템 대비 Benchmarking</a:t>
            </a:r>
            <a:endParaRPr b="1" sz="1000">
              <a:latin typeface="Open Sans"/>
              <a:ea typeface="Open Sans"/>
              <a:cs typeface="Open Sans"/>
              <a:sym typeface="Open Sans"/>
            </a:endParaRPr>
          </a:p>
        </p:txBody>
      </p:sp>
      <p:sp>
        <p:nvSpPr>
          <p:cNvPr id="414" name="Google Shape;414;p29"/>
          <p:cNvSpPr txBox="1"/>
          <p:nvPr/>
        </p:nvSpPr>
        <p:spPr>
          <a:xfrm>
            <a:off x="1333024" y="2459904"/>
            <a:ext cx="9024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부하 테스트</a:t>
            </a:r>
            <a:endParaRPr sz="1000">
              <a:latin typeface="Open Sans"/>
              <a:ea typeface="Open Sans"/>
              <a:cs typeface="Open Sans"/>
              <a:sym typeface="Open Sans"/>
            </a:endParaRPr>
          </a:p>
        </p:txBody>
      </p:sp>
      <p:sp>
        <p:nvSpPr>
          <p:cNvPr id="415" name="Google Shape;415;p29"/>
          <p:cNvSpPr txBox="1"/>
          <p:nvPr/>
        </p:nvSpPr>
        <p:spPr>
          <a:xfrm>
            <a:off x="1530960" y="2955575"/>
            <a:ext cx="4197300" cy="1244400"/>
          </a:xfrm>
          <a:prstGeom prst="rect">
            <a:avLst/>
          </a:prstGeom>
          <a:noFill/>
          <a:ln>
            <a:noFill/>
          </a:ln>
        </p:spPr>
        <p:txBody>
          <a:bodyPr anchorCtr="0" anchor="ctr" bIns="32750" lIns="32750" spcFirstLastPara="1" rIns="32750" wrap="square" tIns="32750">
            <a:noAutofit/>
          </a:bodyPr>
          <a:lstStyle/>
          <a:p>
            <a:pPr indent="-152400" lvl="0" marL="292100" marR="0" rtl="0" algn="l">
              <a:lnSpc>
                <a:spcPct val="200000"/>
              </a:lnSpc>
              <a:spcBef>
                <a:spcPts val="0"/>
              </a:spcBef>
              <a:spcAft>
                <a:spcPts val="0"/>
              </a:spcAft>
              <a:buClr>
                <a:srgbClr val="000000"/>
              </a:buClr>
              <a:buSzPts val="1000"/>
              <a:buFont typeface="Open Sans"/>
              <a:buChar char="•"/>
            </a:pPr>
            <a:r>
              <a:rPr b="1" i="0" lang="ko" sz="1000" u="none" cap="none" strike="noStrike">
                <a:solidFill>
                  <a:srgbClr val="000000"/>
                </a:solidFill>
                <a:latin typeface="Open Sans"/>
                <a:ea typeface="Open Sans"/>
                <a:cs typeface="Open Sans"/>
                <a:sym typeface="Open Sans"/>
              </a:rPr>
              <a:t>리소스 병목 구간 탐색</a:t>
            </a:r>
            <a:endParaRPr b="1" sz="1000">
              <a:latin typeface="Open Sans"/>
              <a:ea typeface="Open Sans"/>
              <a:cs typeface="Open Sans"/>
              <a:sym typeface="Open Sans"/>
            </a:endParaRPr>
          </a:p>
          <a:p>
            <a:pPr indent="-152400" lvl="0" marL="292100" marR="0" rtl="0" algn="l">
              <a:lnSpc>
                <a:spcPct val="200000"/>
              </a:lnSpc>
              <a:spcBef>
                <a:spcPts val="0"/>
              </a:spcBef>
              <a:spcAft>
                <a:spcPts val="0"/>
              </a:spcAft>
              <a:buClr>
                <a:srgbClr val="000000"/>
              </a:buClr>
              <a:buSzPts val="1000"/>
              <a:buFont typeface="Open Sans"/>
              <a:buChar char="•"/>
            </a:pPr>
            <a:r>
              <a:rPr b="1" i="0" lang="ko" sz="1000" u="none" cap="none" strike="noStrike">
                <a:solidFill>
                  <a:srgbClr val="000000"/>
                </a:solidFill>
                <a:latin typeface="Open Sans"/>
                <a:ea typeface="Open Sans"/>
                <a:cs typeface="Open Sans"/>
                <a:sym typeface="Open Sans"/>
              </a:rPr>
              <a:t>어플리케이션 버그 탐색</a:t>
            </a:r>
            <a:endParaRPr b="1" sz="1000">
              <a:latin typeface="Open Sans"/>
              <a:ea typeface="Open Sans"/>
              <a:cs typeface="Open Sans"/>
              <a:sym typeface="Open Sans"/>
            </a:endParaRPr>
          </a:p>
          <a:p>
            <a:pPr indent="-152400" lvl="0" marL="292100" marR="0" rtl="0" algn="l">
              <a:lnSpc>
                <a:spcPct val="200000"/>
              </a:lnSpc>
              <a:spcBef>
                <a:spcPts val="0"/>
              </a:spcBef>
              <a:spcAft>
                <a:spcPts val="0"/>
              </a:spcAft>
              <a:buClr>
                <a:srgbClr val="000000"/>
              </a:buClr>
              <a:buSzPts val="1000"/>
              <a:buFont typeface="Open Sans"/>
              <a:buChar char="•"/>
            </a:pPr>
            <a:r>
              <a:rPr b="1" i="0" lang="ko" sz="1000" u="none" cap="none" strike="noStrike">
                <a:solidFill>
                  <a:srgbClr val="000000"/>
                </a:solidFill>
                <a:latin typeface="Open Sans"/>
                <a:ea typeface="Open Sans"/>
                <a:cs typeface="Open Sans"/>
                <a:sym typeface="Open Sans"/>
              </a:rPr>
              <a:t>이벤트 상황과 같은 순간 트래픽 최대치 및 임계치 산정</a:t>
            </a:r>
            <a:endParaRPr b="1" sz="1000">
              <a:latin typeface="Open Sans"/>
              <a:ea typeface="Open Sans"/>
              <a:cs typeface="Open Sans"/>
              <a:sym typeface="Open Sans"/>
            </a:endParaRPr>
          </a:p>
          <a:p>
            <a:pPr indent="-152400" lvl="0" marL="292100" marR="0" rtl="0" algn="l">
              <a:lnSpc>
                <a:spcPct val="200000"/>
              </a:lnSpc>
              <a:spcBef>
                <a:spcPts val="0"/>
              </a:spcBef>
              <a:spcAft>
                <a:spcPts val="0"/>
              </a:spcAft>
              <a:buClr>
                <a:srgbClr val="000000"/>
              </a:buClr>
              <a:buSzPts val="1000"/>
              <a:buFont typeface="Open Sans"/>
              <a:buChar char="•"/>
            </a:pPr>
            <a:r>
              <a:rPr b="1" i="0" lang="ko" sz="1000" u="none" cap="none" strike="noStrike">
                <a:solidFill>
                  <a:srgbClr val="000000"/>
                </a:solidFill>
                <a:latin typeface="Open Sans"/>
                <a:ea typeface="Open Sans"/>
                <a:cs typeface="Open Sans"/>
                <a:sym typeface="Open Sans"/>
              </a:rPr>
              <a:t>신규 스펙 장비에서의 각종 최적화 검증</a:t>
            </a:r>
            <a:endParaRPr b="1" sz="1000">
              <a:latin typeface="Open Sans"/>
              <a:ea typeface="Open Sans"/>
              <a:cs typeface="Open Sans"/>
              <a:sym typeface="Open Sans"/>
            </a:endParaRPr>
          </a:p>
        </p:txBody>
      </p:sp>
      <p:sp>
        <p:nvSpPr>
          <p:cNvPr id="416" name="Google Shape;416;p29"/>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성능, 부하 테스트 개요</a:t>
            </a:r>
            <a:endParaRPr b="1" sz="2000">
              <a:latin typeface="Open Sans"/>
              <a:ea typeface="Open Sans"/>
              <a:cs typeface="Open Sans"/>
              <a:sym typeface="Open Sans"/>
            </a:endParaRPr>
          </a:p>
        </p:txBody>
      </p:sp>
      <p:cxnSp>
        <p:nvCxnSpPr>
          <p:cNvPr id="417" name="Google Shape;417;p29"/>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4"/>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902" name="Google Shape;902;p74"/>
          <p:cNvSpPr txBox="1"/>
          <p:nvPr/>
        </p:nvSpPr>
        <p:spPr>
          <a:xfrm>
            <a:off x="3430786" y="988706"/>
            <a:ext cx="22875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Response Time over Time</a:t>
            </a:r>
            <a:endParaRPr b="1" sz="1100">
              <a:latin typeface="Open Sans"/>
              <a:ea typeface="Open Sans"/>
              <a:cs typeface="Open Sans"/>
              <a:sym typeface="Open Sans"/>
            </a:endParaRPr>
          </a:p>
        </p:txBody>
      </p:sp>
      <p:sp>
        <p:nvSpPr>
          <p:cNvPr id="903" name="Google Shape;903;p74"/>
          <p:cNvSpPr txBox="1"/>
          <p:nvPr/>
        </p:nvSpPr>
        <p:spPr>
          <a:xfrm>
            <a:off x="380545" y="1386822"/>
            <a:ext cx="8382900" cy="28893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부하 테스트 수행 구간 내에서 각 요청의 평균 응답 시간을 그래프로 출력한다.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서버에 대한 부하를 긴 시간(long term)를 발생시켰을 때, 서비스 응답 시간이 시간의 흐름에 따라 증가하는지 여부를 분석할 수 있다. 또는 점진적으로 사용자가 증가하는 상황에서 서버의 응답 성능 추이를 파악할 수 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BMT 실시 결과 Response Time 이 안정적이지 않을 경우, 서버 자원의 유출 혹은 감소(memory leak, I/O wait, database overload, application error 등), 각종 장애 유무 등에 대한 점검을 실시한다.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Response Timer over Time 리포트를 이용해 시스템의 신뢰성 및 안정성을 보증한다.</a:t>
            </a:r>
            <a:endParaRPr sz="1000">
              <a:latin typeface="Open Sans"/>
              <a:ea typeface="Open Sans"/>
              <a:cs typeface="Open Sans"/>
              <a:sym typeface="Open Sans"/>
            </a:endParaRPr>
          </a:p>
        </p:txBody>
      </p:sp>
      <p:sp>
        <p:nvSpPr>
          <p:cNvPr id="904" name="Google Shape;904;p74"/>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3 Basic Graphs</a:t>
            </a:r>
            <a:endParaRPr b="1" sz="2000">
              <a:latin typeface="Open Sans"/>
              <a:ea typeface="Open Sans"/>
              <a:cs typeface="Open Sans"/>
              <a:sym typeface="Open Sans"/>
            </a:endParaRPr>
          </a:p>
        </p:txBody>
      </p:sp>
      <p:cxnSp>
        <p:nvCxnSpPr>
          <p:cNvPr id="905" name="Google Shape;905;p74"/>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75"/>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911" name="Google Shape;911;p75"/>
          <p:cNvSpPr txBox="1"/>
          <p:nvPr/>
        </p:nvSpPr>
        <p:spPr>
          <a:xfrm>
            <a:off x="3182088" y="1201122"/>
            <a:ext cx="27798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TPS (Transactions Per Second) </a:t>
            </a:r>
            <a:endParaRPr b="1" sz="1100">
              <a:latin typeface="Open Sans"/>
              <a:ea typeface="Open Sans"/>
              <a:cs typeface="Open Sans"/>
              <a:sym typeface="Open Sans"/>
            </a:endParaRPr>
          </a:p>
        </p:txBody>
      </p:sp>
      <p:sp>
        <p:nvSpPr>
          <p:cNvPr id="912" name="Google Shape;912;p75"/>
          <p:cNvSpPr txBox="1"/>
          <p:nvPr/>
        </p:nvSpPr>
        <p:spPr>
          <a:xfrm>
            <a:off x="843699" y="1415619"/>
            <a:ext cx="7456500" cy="28317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통상적으로 TPS 라는 약어로 알려져 있으며, 서비스(혹은 시스템)이 동시에 수용할 수 있는 사용자 수 혹은 수용량을 평가하는 보편적인 평가 지표이다.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TPS 를 이용해 시스템의 최대 처리 가능 용량을 측정할 수는 있지만, ‘허용 가능한 최대치’이며, ‘적정 처리량’은 아니다.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적정 처리량은 하드웨어/네트워크/데이터베이스 자원 등에 여유가 있는지 여부를 함께 고려해 산정해야 한다.</a:t>
            </a:r>
            <a:endParaRPr sz="1000">
              <a:latin typeface="Open Sans"/>
              <a:ea typeface="Open Sans"/>
              <a:cs typeface="Open Sans"/>
              <a:sym typeface="Open Sans"/>
            </a:endParaRPr>
          </a:p>
        </p:txBody>
      </p:sp>
      <p:sp>
        <p:nvSpPr>
          <p:cNvPr id="913" name="Google Shape;913;p75"/>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3 Basic Graphs</a:t>
            </a:r>
            <a:endParaRPr b="1" sz="2000">
              <a:latin typeface="Open Sans"/>
              <a:ea typeface="Open Sans"/>
              <a:cs typeface="Open Sans"/>
              <a:sym typeface="Open Sans"/>
            </a:endParaRPr>
          </a:p>
        </p:txBody>
      </p:sp>
      <p:cxnSp>
        <p:nvCxnSpPr>
          <p:cNvPr id="914" name="Google Shape;914;p75"/>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76"/>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920" name="Google Shape;920;p76"/>
          <p:cNvSpPr txBox="1"/>
          <p:nvPr/>
        </p:nvSpPr>
        <p:spPr>
          <a:xfrm>
            <a:off x="2676072" y="1060137"/>
            <a:ext cx="37917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${__RandomString(&lt;NUMBER&gt;,&lt;STRING&gt;)}</a:t>
            </a:r>
            <a:endParaRPr b="1" sz="1100">
              <a:latin typeface="Open Sans"/>
              <a:ea typeface="Open Sans"/>
              <a:cs typeface="Open Sans"/>
              <a:sym typeface="Open Sans"/>
            </a:endParaRPr>
          </a:p>
        </p:txBody>
      </p:sp>
      <p:sp>
        <p:nvSpPr>
          <p:cNvPr id="921" name="Google Shape;921;p76"/>
          <p:cNvSpPr txBox="1"/>
          <p:nvPr/>
        </p:nvSpPr>
        <p:spPr>
          <a:xfrm>
            <a:off x="380545" y="1564061"/>
            <a:ext cx="83829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테스트를 진행하다 보면, 다양한 이름이나 글씨를 만들어야 할 때 주로 사용합니다.</a:t>
            </a:r>
            <a:endParaRPr sz="1000">
              <a:latin typeface="Open Sans"/>
              <a:ea typeface="Open Sans"/>
              <a:cs typeface="Open Sans"/>
              <a:sym typeface="Open Sans"/>
            </a:endParaRPr>
          </a:p>
        </p:txBody>
      </p:sp>
      <p:sp>
        <p:nvSpPr>
          <p:cNvPr id="922" name="Google Shape;922;p76"/>
          <p:cNvSpPr txBox="1"/>
          <p:nvPr/>
        </p:nvSpPr>
        <p:spPr>
          <a:xfrm>
            <a:off x="1260549" y="2343386"/>
            <a:ext cx="25317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${__RandomString(3,abcde)}</a:t>
            </a:r>
            <a:endParaRPr b="1" sz="1100">
              <a:latin typeface="Open Sans"/>
              <a:ea typeface="Open Sans"/>
              <a:cs typeface="Open Sans"/>
              <a:sym typeface="Open Sans"/>
            </a:endParaRPr>
          </a:p>
        </p:txBody>
      </p:sp>
      <p:sp>
        <p:nvSpPr>
          <p:cNvPr id="923" name="Google Shape;923;p76"/>
          <p:cNvSpPr/>
          <p:nvPr/>
        </p:nvSpPr>
        <p:spPr>
          <a:xfrm>
            <a:off x="4380531" y="2391693"/>
            <a:ext cx="382800" cy="117600"/>
          </a:xfrm>
          <a:prstGeom prst="rightArrow">
            <a:avLst>
              <a:gd fmla="val 25974" name="adj1"/>
              <a:gd fmla="val 79032" name="adj2"/>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924" name="Google Shape;924;p76"/>
          <p:cNvSpPr txBox="1"/>
          <p:nvPr/>
        </p:nvSpPr>
        <p:spPr>
          <a:xfrm>
            <a:off x="5351599" y="2343250"/>
            <a:ext cx="24345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1300"/>
              <a:buFont typeface="Helvetica Neue"/>
              <a:buNone/>
            </a:pPr>
            <a:r>
              <a:rPr lang="ko">
                <a:latin typeface="Open Sans"/>
                <a:ea typeface="Open Sans"/>
                <a:cs typeface="Open Sans"/>
                <a:sym typeface="Open Sans"/>
              </a:rPr>
              <a:t>bce, cad, dea, …</a:t>
            </a:r>
            <a:endParaRPr>
              <a:latin typeface="Open Sans"/>
              <a:ea typeface="Open Sans"/>
              <a:cs typeface="Open Sans"/>
              <a:sym typeface="Open Sans"/>
            </a:endParaRPr>
          </a:p>
        </p:txBody>
      </p:sp>
      <p:sp>
        <p:nvSpPr>
          <p:cNvPr id="925" name="Google Shape;925;p76"/>
          <p:cNvSpPr txBox="1"/>
          <p:nvPr/>
        </p:nvSpPr>
        <p:spPr>
          <a:xfrm>
            <a:off x="1287856" y="3141057"/>
            <a:ext cx="24789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${__RandomString(3,가나다)}</a:t>
            </a:r>
            <a:endParaRPr b="1" sz="1100">
              <a:latin typeface="Open Sans"/>
              <a:ea typeface="Open Sans"/>
              <a:cs typeface="Open Sans"/>
              <a:sym typeface="Open Sans"/>
            </a:endParaRPr>
          </a:p>
        </p:txBody>
      </p:sp>
      <p:sp>
        <p:nvSpPr>
          <p:cNvPr id="926" name="Google Shape;926;p76"/>
          <p:cNvSpPr/>
          <p:nvPr/>
        </p:nvSpPr>
        <p:spPr>
          <a:xfrm>
            <a:off x="4381484" y="3194052"/>
            <a:ext cx="382800" cy="117600"/>
          </a:xfrm>
          <a:prstGeom prst="rightArrow">
            <a:avLst>
              <a:gd fmla="val 25974" name="adj1"/>
              <a:gd fmla="val 79032" name="adj2"/>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927" name="Google Shape;927;p76"/>
          <p:cNvSpPr txBox="1"/>
          <p:nvPr/>
        </p:nvSpPr>
        <p:spPr>
          <a:xfrm>
            <a:off x="5378997" y="3141049"/>
            <a:ext cx="24345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1300"/>
              <a:buFont typeface="Helvetica Neue"/>
              <a:buNone/>
            </a:pPr>
            <a:r>
              <a:rPr lang="ko">
                <a:latin typeface="Open Sans"/>
                <a:ea typeface="Open Sans"/>
                <a:cs typeface="Open Sans"/>
                <a:sym typeface="Open Sans"/>
              </a:rPr>
              <a:t>다가나, 나다가, 가나다, …</a:t>
            </a:r>
            <a:endParaRPr>
              <a:latin typeface="Open Sans"/>
              <a:ea typeface="Open Sans"/>
              <a:cs typeface="Open Sans"/>
              <a:sym typeface="Open Sans"/>
            </a:endParaRPr>
          </a:p>
        </p:txBody>
      </p:sp>
      <p:sp>
        <p:nvSpPr>
          <p:cNvPr id="928" name="Google Shape;928;p76"/>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Random String</a:t>
            </a:r>
            <a:endParaRPr b="1" sz="2000">
              <a:latin typeface="Open Sans"/>
              <a:ea typeface="Open Sans"/>
              <a:cs typeface="Open Sans"/>
              <a:sym typeface="Open Sans"/>
            </a:endParaRPr>
          </a:p>
        </p:txBody>
      </p:sp>
      <p:cxnSp>
        <p:nvCxnSpPr>
          <p:cNvPr id="929" name="Google Shape;929;p76"/>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7"/>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935" name="Google Shape;935;p77"/>
          <p:cNvSpPr txBox="1"/>
          <p:nvPr/>
        </p:nvSpPr>
        <p:spPr>
          <a:xfrm>
            <a:off x="2513398" y="1055447"/>
            <a:ext cx="41172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결과 값을 Parsing 해서 해당 결과 값에 따라 에러를 지정</a:t>
            </a:r>
            <a:endParaRPr b="1" sz="1100">
              <a:latin typeface="Open Sans"/>
              <a:ea typeface="Open Sans"/>
              <a:cs typeface="Open Sans"/>
              <a:sym typeface="Open Sans"/>
            </a:endParaRPr>
          </a:p>
        </p:txBody>
      </p:sp>
      <p:pic>
        <p:nvPicPr>
          <p:cNvPr descr="스크린샷 2019-08-30 오전 5.56.25.png" id="936" name="Google Shape;936;p77"/>
          <p:cNvPicPr preferRelativeResize="0"/>
          <p:nvPr/>
        </p:nvPicPr>
        <p:blipFill rotWithShape="1">
          <a:blip r:embed="rId3">
            <a:alphaModFix/>
          </a:blip>
          <a:srcRect b="0" l="0" r="0" t="0"/>
          <a:stretch/>
        </p:blipFill>
        <p:spPr>
          <a:xfrm>
            <a:off x="232957" y="1567946"/>
            <a:ext cx="8678101" cy="2359775"/>
          </a:xfrm>
          <a:prstGeom prst="rect">
            <a:avLst/>
          </a:prstGeom>
          <a:noFill/>
          <a:ln>
            <a:noFill/>
          </a:ln>
        </p:spPr>
      </p:pic>
      <p:sp>
        <p:nvSpPr>
          <p:cNvPr id="937" name="Google Shape;937;p77"/>
          <p:cNvSpPr/>
          <p:nvPr/>
        </p:nvSpPr>
        <p:spPr>
          <a:xfrm>
            <a:off x="1514950" y="2216425"/>
            <a:ext cx="1060200" cy="223800"/>
          </a:xfrm>
          <a:prstGeom prst="rect">
            <a:avLst/>
          </a:prstGeom>
          <a:noFill/>
          <a:ln cap="flat" cmpd="sng" w="2540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938" name="Google Shape;938;p77"/>
          <p:cNvSpPr/>
          <p:nvPr/>
        </p:nvSpPr>
        <p:spPr>
          <a:xfrm>
            <a:off x="283624" y="2948413"/>
            <a:ext cx="2979600" cy="294600"/>
          </a:xfrm>
          <a:prstGeom prst="rect">
            <a:avLst/>
          </a:prstGeom>
          <a:noFill/>
          <a:ln cap="flat" cmpd="sng" w="2540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939" name="Google Shape;939;p77"/>
          <p:cNvSpPr/>
          <p:nvPr/>
        </p:nvSpPr>
        <p:spPr>
          <a:xfrm>
            <a:off x="283625" y="3636531"/>
            <a:ext cx="3551100" cy="254700"/>
          </a:xfrm>
          <a:prstGeom prst="rect">
            <a:avLst/>
          </a:prstGeom>
          <a:noFill/>
          <a:ln cap="flat" cmpd="sng" w="2540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940" name="Google Shape;940;p77"/>
          <p:cNvSpPr txBox="1"/>
          <p:nvPr/>
        </p:nvSpPr>
        <p:spPr>
          <a:xfrm>
            <a:off x="2876846" y="4147405"/>
            <a:ext cx="33903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Meta.total_count 값이 0일 경우 Fail로 처리</a:t>
            </a:r>
            <a:endParaRPr b="1" sz="1100">
              <a:latin typeface="Open Sans"/>
              <a:ea typeface="Open Sans"/>
              <a:cs typeface="Open Sans"/>
              <a:sym typeface="Open Sans"/>
            </a:endParaRPr>
          </a:p>
        </p:txBody>
      </p:sp>
      <p:sp>
        <p:nvSpPr>
          <p:cNvPr id="941" name="Google Shape;941;p77"/>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Assertion</a:t>
            </a:r>
            <a:endParaRPr b="1" sz="2000">
              <a:latin typeface="Open Sans"/>
              <a:ea typeface="Open Sans"/>
              <a:cs typeface="Open Sans"/>
              <a:sym typeface="Open Sans"/>
            </a:endParaRPr>
          </a:p>
        </p:txBody>
      </p:sp>
      <p:cxnSp>
        <p:nvCxnSpPr>
          <p:cNvPr id="942" name="Google Shape;942;p77"/>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8"/>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sp>
        <p:nvSpPr>
          <p:cNvPr id="948" name="Google Shape;948;p78"/>
          <p:cNvSpPr txBox="1"/>
          <p:nvPr/>
        </p:nvSpPr>
        <p:spPr>
          <a:xfrm>
            <a:off x="2513398" y="1055447"/>
            <a:ext cx="41172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결과 값을 Parsing 해서 해당 결과 값에 따라 에러를 지정</a:t>
            </a:r>
            <a:endParaRPr b="1" sz="1100">
              <a:latin typeface="Open Sans"/>
              <a:ea typeface="Open Sans"/>
              <a:cs typeface="Open Sans"/>
              <a:sym typeface="Open Sans"/>
            </a:endParaRPr>
          </a:p>
        </p:txBody>
      </p:sp>
      <p:pic>
        <p:nvPicPr>
          <p:cNvPr descr="스크린샷 2019-08-30 오전 5.56.25.png" id="949" name="Google Shape;949;p78"/>
          <p:cNvPicPr preferRelativeResize="0"/>
          <p:nvPr/>
        </p:nvPicPr>
        <p:blipFill rotWithShape="1">
          <a:blip r:embed="rId3">
            <a:alphaModFix/>
          </a:blip>
          <a:srcRect b="0" l="0" r="0" t="0"/>
          <a:stretch/>
        </p:blipFill>
        <p:spPr>
          <a:xfrm>
            <a:off x="232957" y="1567946"/>
            <a:ext cx="8678101" cy="2359775"/>
          </a:xfrm>
          <a:prstGeom prst="rect">
            <a:avLst/>
          </a:prstGeom>
          <a:noFill/>
          <a:ln>
            <a:noFill/>
          </a:ln>
        </p:spPr>
      </p:pic>
      <p:sp>
        <p:nvSpPr>
          <p:cNvPr id="950" name="Google Shape;950;p78"/>
          <p:cNvSpPr/>
          <p:nvPr/>
        </p:nvSpPr>
        <p:spPr>
          <a:xfrm>
            <a:off x="1514950" y="2216425"/>
            <a:ext cx="1060200" cy="223800"/>
          </a:xfrm>
          <a:prstGeom prst="rect">
            <a:avLst/>
          </a:prstGeom>
          <a:noFill/>
          <a:ln cap="flat" cmpd="sng" w="2540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951" name="Google Shape;951;p78"/>
          <p:cNvSpPr/>
          <p:nvPr/>
        </p:nvSpPr>
        <p:spPr>
          <a:xfrm>
            <a:off x="283624" y="2948413"/>
            <a:ext cx="2979600" cy="294600"/>
          </a:xfrm>
          <a:prstGeom prst="rect">
            <a:avLst/>
          </a:prstGeom>
          <a:noFill/>
          <a:ln cap="flat" cmpd="sng" w="2540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952" name="Google Shape;952;p78"/>
          <p:cNvSpPr/>
          <p:nvPr/>
        </p:nvSpPr>
        <p:spPr>
          <a:xfrm>
            <a:off x="283625" y="3636531"/>
            <a:ext cx="3551100" cy="254700"/>
          </a:xfrm>
          <a:prstGeom prst="rect">
            <a:avLst/>
          </a:prstGeom>
          <a:noFill/>
          <a:ln cap="flat" cmpd="sng" w="25400">
            <a:solidFill>
              <a:srgbClr val="EB220C"/>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953" name="Google Shape;953;p78"/>
          <p:cNvSpPr txBox="1"/>
          <p:nvPr/>
        </p:nvSpPr>
        <p:spPr>
          <a:xfrm>
            <a:off x="2876846" y="4147405"/>
            <a:ext cx="33903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Meta.total_count 값이 0일 경우 Fail로 처리</a:t>
            </a:r>
            <a:endParaRPr b="1" sz="1100">
              <a:latin typeface="Open Sans"/>
              <a:ea typeface="Open Sans"/>
              <a:cs typeface="Open Sans"/>
              <a:sym typeface="Open Sans"/>
            </a:endParaRPr>
          </a:p>
        </p:txBody>
      </p:sp>
      <p:sp>
        <p:nvSpPr>
          <p:cNvPr id="954" name="Google Shape;954;p78"/>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Assertion</a:t>
            </a:r>
            <a:endParaRPr b="1" sz="2000">
              <a:latin typeface="Open Sans"/>
              <a:ea typeface="Open Sans"/>
              <a:cs typeface="Open Sans"/>
              <a:sym typeface="Open Sans"/>
            </a:endParaRPr>
          </a:p>
        </p:txBody>
      </p:sp>
      <p:cxnSp>
        <p:nvCxnSpPr>
          <p:cNvPr id="955" name="Google Shape;955;p78"/>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9"/>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rtl="0" algn="ctr">
              <a:lnSpc>
                <a:spcPct val="100000"/>
              </a:lnSpc>
              <a:spcBef>
                <a:spcPts val="0"/>
              </a:spcBef>
              <a:spcAft>
                <a:spcPts val="0"/>
              </a:spcAft>
              <a:buClr>
                <a:srgbClr val="000000"/>
              </a:buClr>
              <a:buSzPts val="1000"/>
              <a:buFont typeface="Helvetica Neue Light"/>
              <a:buNone/>
            </a:pPr>
            <a:fld id="{00000000-1234-1234-1234-123412341234}" type="slidenum">
              <a:rPr b="0" lang="ko" sz="1000">
                <a:latin typeface="Helvetica Neue Light"/>
                <a:ea typeface="Helvetica Neue Light"/>
                <a:cs typeface="Helvetica Neue Light"/>
                <a:sym typeface="Helvetica Neue Light"/>
              </a:rPr>
              <a:t>‹#›</a:t>
            </a:fld>
            <a:endParaRPr/>
          </a:p>
        </p:txBody>
      </p:sp>
      <p:pic>
        <p:nvPicPr>
          <p:cNvPr descr="스크린샷 2019-08-30 오전 6.01.09.png" id="961" name="Google Shape;961;p79"/>
          <p:cNvPicPr preferRelativeResize="0"/>
          <p:nvPr/>
        </p:nvPicPr>
        <p:blipFill rotWithShape="1">
          <a:blip r:embed="rId3">
            <a:alphaModFix/>
          </a:blip>
          <a:srcRect b="0" l="0" r="0" t="0"/>
          <a:stretch/>
        </p:blipFill>
        <p:spPr>
          <a:xfrm>
            <a:off x="2311962" y="1043729"/>
            <a:ext cx="4520063" cy="1721929"/>
          </a:xfrm>
          <a:prstGeom prst="rect">
            <a:avLst/>
          </a:prstGeom>
          <a:noFill/>
          <a:ln>
            <a:noFill/>
          </a:ln>
        </p:spPr>
      </p:pic>
      <p:pic>
        <p:nvPicPr>
          <p:cNvPr descr="스크린샷 2019-08-30 오전 6.01.32.png" id="962" name="Google Shape;962;p79"/>
          <p:cNvPicPr preferRelativeResize="0"/>
          <p:nvPr/>
        </p:nvPicPr>
        <p:blipFill rotWithShape="1">
          <a:blip r:embed="rId4">
            <a:alphaModFix/>
          </a:blip>
          <a:srcRect b="0" l="0" r="0" t="0"/>
          <a:stretch/>
        </p:blipFill>
        <p:spPr>
          <a:xfrm>
            <a:off x="2311962" y="2869346"/>
            <a:ext cx="4520062" cy="1647727"/>
          </a:xfrm>
          <a:prstGeom prst="rect">
            <a:avLst/>
          </a:prstGeom>
          <a:noFill/>
          <a:ln>
            <a:noFill/>
          </a:ln>
        </p:spPr>
      </p:pic>
      <p:sp>
        <p:nvSpPr>
          <p:cNvPr id="963" name="Google Shape;963;p79"/>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Assertion</a:t>
            </a:r>
            <a:endParaRPr b="1" sz="2000">
              <a:latin typeface="Open Sans"/>
              <a:ea typeface="Open Sans"/>
              <a:cs typeface="Open Sans"/>
              <a:sym typeface="Open Sans"/>
            </a:endParaRPr>
          </a:p>
        </p:txBody>
      </p:sp>
      <p:cxnSp>
        <p:nvCxnSpPr>
          <p:cNvPr id="964" name="Google Shape;964;p79"/>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80"/>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970" name="Google Shape;970;p80"/>
          <p:cNvSpPr txBox="1"/>
          <p:nvPr/>
        </p:nvSpPr>
        <p:spPr>
          <a:xfrm>
            <a:off x="3775301" y="856599"/>
            <a:ext cx="1588500" cy="2145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Aggregate Report</a:t>
            </a:r>
            <a:endParaRPr b="1" sz="1100">
              <a:latin typeface="Open Sans"/>
              <a:ea typeface="Open Sans"/>
              <a:cs typeface="Open Sans"/>
              <a:sym typeface="Open Sans"/>
            </a:endParaRPr>
          </a:p>
        </p:txBody>
      </p:sp>
      <p:sp>
        <p:nvSpPr>
          <p:cNvPr id="971" name="Google Shape;971;p80"/>
          <p:cNvSpPr txBox="1"/>
          <p:nvPr/>
        </p:nvSpPr>
        <p:spPr>
          <a:xfrm>
            <a:off x="1222902" y="1208500"/>
            <a:ext cx="6693300" cy="9042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집계 보고(혹은 집계 리포트)는 각기 다른 명칭의 요청에 대한 요약 행(row)들을 포함하는 테이블을 생성한다. </a:t>
            </a:r>
            <a:endParaRPr sz="1000">
              <a:latin typeface="Open Sans"/>
              <a:ea typeface="Open Sans"/>
              <a:cs typeface="Open Sans"/>
              <a:sym typeface="Open Sans"/>
            </a:endParaRPr>
          </a:p>
          <a:p>
            <a:pPr indent="0" lvl="0" marL="0" marR="0" rtl="0" algn="ctr">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각각의 요청에 대한 응답 정보 합계와 요청 횟수, 최소, 최대, 평균, 오류 빈도, 처리량 근사값(approximate throughput), 초당 Kilobyte 단위 처리량 등을 제공한다.</a:t>
            </a:r>
            <a:endParaRPr sz="1000">
              <a:latin typeface="Open Sans"/>
              <a:ea typeface="Open Sans"/>
              <a:cs typeface="Open Sans"/>
              <a:sym typeface="Open Sans"/>
            </a:endParaRPr>
          </a:p>
        </p:txBody>
      </p:sp>
      <p:graphicFrame>
        <p:nvGraphicFramePr>
          <p:cNvPr id="972" name="Google Shape;972;p80"/>
          <p:cNvGraphicFramePr/>
          <p:nvPr/>
        </p:nvGraphicFramePr>
        <p:xfrm>
          <a:off x="712177" y="2112698"/>
          <a:ext cx="3000000" cy="3000000"/>
        </p:xfrm>
        <a:graphic>
          <a:graphicData uri="http://schemas.openxmlformats.org/drawingml/2006/table">
            <a:tbl>
              <a:tblPr>
                <a:noFill/>
                <a:tableStyleId>{9D297322-0D1E-4AA6-8F81-30583C628B0C}</a:tableStyleId>
              </a:tblPr>
              <a:tblGrid>
                <a:gridCol w="1432450"/>
                <a:gridCol w="6372100"/>
              </a:tblGrid>
              <a:tr h="222975">
                <a:tc>
                  <a:txBody>
                    <a:bodyPr/>
                    <a:lstStyle/>
                    <a:p>
                      <a:pPr indent="0" lvl="0" marL="0" marR="0" rtl="0" algn="ctr">
                        <a:lnSpc>
                          <a:spcPct val="100000"/>
                        </a:lnSpc>
                        <a:spcBef>
                          <a:spcPts val="0"/>
                        </a:spcBef>
                        <a:spcAft>
                          <a:spcPts val="0"/>
                        </a:spcAft>
                        <a:buClr>
                          <a:srgbClr val="FFFFFF"/>
                        </a:buClr>
                        <a:buSzPts val="800"/>
                        <a:buFont typeface="Helvetica Neue"/>
                        <a:buNone/>
                      </a:pPr>
                      <a:r>
                        <a:rPr b="1" lang="ko" sz="800" u="none" cap="none" strike="noStrike">
                          <a:solidFill>
                            <a:srgbClr val="FFFFFF"/>
                          </a:solidFill>
                          <a:latin typeface="Helvetica Neue"/>
                          <a:ea typeface="Helvetica Neue"/>
                          <a:cs typeface="Helvetica Neue"/>
                          <a:sym typeface="Helvetica Neue"/>
                        </a:rPr>
                        <a:t>Column</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FFFFFF"/>
                        </a:buClr>
                        <a:buSzPts val="800"/>
                        <a:buFont typeface="Helvetica Neue"/>
                        <a:buNone/>
                      </a:pPr>
                      <a:r>
                        <a:rPr b="1" lang="ko" sz="800" u="none" cap="none" strike="noStrike">
                          <a:solidFill>
                            <a:srgbClr val="FFFFFF"/>
                          </a:solidFill>
                          <a:latin typeface="Helvetica Neue"/>
                          <a:ea typeface="Helvetica Neue"/>
                          <a:cs typeface="Helvetica Neue"/>
                          <a:sym typeface="Helvetica Neue"/>
                        </a:rPr>
                        <a:t>Description</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Label</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샘플 명칭 (API 혹은 URL 명칭)</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#Sample</a:t>
                      </a:r>
                      <a:br>
                        <a:rPr b="1" lang="ko" sz="800" u="none" cap="none" strike="noStrike">
                          <a:latin typeface="Helvetica Neue"/>
                          <a:ea typeface="Helvetica Neue"/>
                          <a:cs typeface="Helvetica Neue"/>
                          <a:sym typeface="Helvetica Neue"/>
                        </a:rPr>
                      </a:b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샘플의 요청(실행) 횟수</a:t>
                      </a:r>
                      <a:br>
                        <a:rPr lang="ko" sz="800" u="none" cap="none" strike="noStrike">
                          <a:latin typeface="Helvetica Neue"/>
                          <a:ea typeface="Helvetica Neue"/>
                          <a:cs typeface="Helvetica Neue"/>
                          <a:sym typeface="Helvetica Neue"/>
                        </a:rPr>
                      </a:b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Average</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평균 응답 시간</a:t>
                      </a:r>
                      <a:br>
                        <a:rPr lang="ko" sz="800" u="none" cap="none" strike="noStrike">
                          <a:latin typeface="Helvetica Neue"/>
                          <a:ea typeface="Helvetica Neue"/>
                          <a:cs typeface="Helvetica Neue"/>
                          <a:sym typeface="Helvetica Neue"/>
                        </a:rPr>
                      </a:b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Median</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응답 중간 집합의 수행 시간, 50%의 샘플은 Median 보다 응답시간이 작으며, 나머지는 응답시간이 더 길다.</a:t>
                      </a:r>
                      <a:br>
                        <a:rPr lang="ko" sz="800" u="none" cap="none" strike="noStrike">
                          <a:latin typeface="Helvetica Neue"/>
                          <a:ea typeface="Helvetica Neue"/>
                          <a:cs typeface="Helvetica Neue"/>
                          <a:sym typeface="Helvetica Neue"/>
                        </a:rPr>
                      </a:b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90%, 95%, 99% line</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90%, 95%, 99%의 샘플은 ’90%, 95%, 99% line’ 보다 적은 시간내에 실행 된다.</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Min</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최소 응답 시간</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Max</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최대 응답 시간</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Error %</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오류 발생 비율</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Throughput</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초/분/시간 당 수행된 요청 수</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975">
                <a:tc>
                  <a:txBody>
                    <a:bodyPr/>
                    <a:lstStyle/>
                    <a:p>
                      <a:pPr indent="0" lvl="0" marL="0" marR="0" rtl="0" algn="ctr">
                        <a:lnSpc>
                          <a:spcPct val="100000"/>
                        </a:lnSpc>
                        <a:spcBef>
                          <a:spcPts val="0"/>
                        </a:spcBef>
                        <a:spcAft>
                          <a:spcPts val="0"/>
                        </a:spcAft>
                        <a:buClr>
                          <a:schemeClr val="dk1"/>
                        </a:buClr>
                        <a:buSzPts val="800"/>
                        <a:buFont typeface="Helvetica Neue"/>
                        <a:buNone/>
                      </a:pPr>
                      <a:r>
                        <a:rPr b="1" lang="ko" sz="800" u="none" cap="none" strike="noStrike">
                          <a:latin typeface="Helvetica Neue"/>
                          <a:ea typeface="Helvetica Neue"/>
                          <a:cs typeface="Helvetica Neue"/>
                          <a:sym typeface="Helvetica Neue"/>
                        </a:rPr>
                        <a:t>(R/S) KB/sec</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Helvetica Neue"/>
                        <a:buNone/>
                      </a:pPr>
                      <a:r>
                        <a:rPr lang="ko" sz="800" u="none" cap="none" strike="noStrike">
                          <a:latin typeface="Helvetica Neue"/>
                          <a:ea typeface="Helvetica Neue"/>
                          <a:cs typeface="Helvetica Neue"/>
                          <a:sym typeface="Helvetica Neue"/>
                        </a:rPr>
                        <a:t>Received : 초당 Kilobyte 단위로 계산된 받은 양, Sent :  초당 Kilobyte 단위로 계산된 보낸 양</a:t>
                      </a:r>
                      <a:endParaRPr sz="700"/>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973" name="Google Shape;973;p80"/>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결과 데이터 분석 방법</a:t>
            </a:r>
            <a:endParaRPr b="1" sz="2000">
              <a:latin typeface="Open Sans"/>
              <a:ea typeface="Open Sans"/>
              <a:cs typeface="Open Sans"/>
              <a:sym typeface="Open Sans"/>
            </a:endParaRPr>
          </a:p>
        </p:txBody>
      </p:sp>
      <p:cxnSp>
        <p:nvCxnSpPr>
          <p:cNvPr id="974" name="Google Shape;974;p80"/>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1"/>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pic>
        <p:nvPicPr>
          <p:cNvPr descr="스크린샷 2019-08-06 오후 8.06.59.png" id="980" name="Google Shape;980;p81"/>
          <p:cNvPicPr preferRelativeResize="0"/>
          <p:nvPr/>
        </p:nvPicPr>
        <p:blipFill rotWithShape="1">
          <a:blip r:embed="rId3">
            <a:alphaModFix/>
          </a:blip>
          <a:srcRect b="0" l="0" r="0" t="0"/>
          <a:stretch/>
        </p:blipFill>
        <p:spPr>
          <a:xfrm>
            <a:off x="361229" y="1026177"/>
            <a:ext cx="8421576" cy="551550"/>
          </a:xfrm>
          <a:prstGeom prst="rect">
            <a:avLst/>
          </a:prstGeom>
          <a:noFill/>
          <a:ln>
            <a:noFill/>
          </a:ln>
        </p:spPr>
      </p:pic>
      <p:sp>
        <p:nvSpPr>
          <p:cNvPr id="981" name="Google Shape;981;p81"/>
          <p:cNvSpPr txBox="1"/>
          <p:nvPr/>
        </p:nvSpPr>
        <p:spPr>
          <a:xfrm>
            <a:off x="361223" y="2112840"/>
            <a:ext cx="8276100" cy="20580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집계 보고는 특정 시점의 부하 테스트 결과를 수치화된 형태로 기록하여, 주기적/반복적 부하 테스트 수행 시 이력을 통해 개선/변화 추이를 분석하고, 객관적 성능 평가 자료로 활용될 수 있다.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일반적인 활용 방식은 Benchmark Test 수행 전에 Median, Max 응답 시간의 목표 값을 설정하고, 집계 보고를 통해 목표 달성 여부를 판정하는 것이다. 목표에 도달하지 못했을 경우에는 하드웨어 확장, 데이터베이스 쿼리 튜닝, 어플리케이션 점검 등을 통해 튜닝을 수행한 목표에 도달할 때까지 성능 측정을 반복하는 것이다. </a:t>
            </a:r>
            <a:endParaRPr sz="1000">
              <a:latin typeface="Open Sans"/>
              <a:ea typeface="Open Sans"/>
              <a:cs typeface="Open Sans"/>
              <a:sym typeface="Open Sans"/>
            </a:endParaRPr>
          </a:p>
        </p:txBody>
      </p:sp>
      <p:sp>
        <p:nvSpPr>
          <p:cNvPr id="982" name="Google Shape;982;p81"/>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결과 데이터 분석 방법</a:t>
            </a:r>
            <a:endParaRPr b="1" sz="2000">
              <a:latin typeface="Open Sans"/>
              <a:ea typeface="Open Sans"/>
              <a:cs typeface="Open Sans"/>
              <a:sym typeface="Open Sans"/>
            </a:endParaRPr>
          </a:p>
        </p:txBody>
      </p:sp>
      <p:cxnSp>
        <p:nvCxnSpPr>
          <p:cNvPr id="983" name="Google Shape;983;p81"/>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2"/>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989" name="Google Shape;989;p82"/>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성능 지표 그래프 </a:t>
            </a:r>
            <a:r>
              <a:rPr b="1" lang="ko" sz="2000">
                <a:latin typeface="Open Sans"/>
                <a:ea typeface="Open Sans"/>
                <a:cs typeface="Open Sans"/>
                <a:sym typeface="Open Sans"/>
              </a:rPr>
              <a:t>분석 방법</a:t>
            </a:r>
            <a:endParaRPr b="1" sz="2000">
              <a:latin typeface="Open Sans"/>
              <a:ea typeface="Open Sans"/>
              <a:cs typeface="Open Sans"/>
              <a:sym typeface="Open Sans"/>
            </a:endParaRPr>
          </a:p>
        </p:txBody>
      </p:sp>
      <p:cxnSp>
        <p:nvCxnSpPr>
          <p:cNvPr id="990" name="Google Shape;990;p82"/>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pic>
        <p:nvPicPr>
          <p:cNvPr id="991" name="Google Shape;991;p82"/>
          <p:cNvPicPr preferRelativeResize="0"/>
          <p:nvPr/>
        </p:nvPicPr>
        <p:blipFill rotWithShape="1">
          <a:blip r:embed="rId3">
            <a:alphaModFix/>
          </a:blip>
          <a:srcRect b="0" l="0" r="0" t="4177"/>
          <a:stretch/>
        </p:blipFill>
        <p:spPr>
          <a:xfrm>
            <a:off x="1130025" y="987275"/>
            <a:ext cx="6883999" cy="3817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83"/>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997" name="Google Shape;997;p83"/>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성능 지표 그래프 분석 방법</a:t>
            </a:r>
            <a:endParaRPr b="1" sz="2000">
              <a:latin typeface="Open Sans"/>
              <a:ea typeface="Open Sans"/>
              <a:cs typeface="Open Sans"/>
              <a:sym typeface="Open Sans"/>
            </a:endParaRPr>
          </a:p>
        </p:txBody>
      </p:sp>
      <p:cxnSp>
        <p:nvCxnSpPr>
          <p:cNvPr id="998" name="Google Shape;998;p83"/>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pic>
        <p:nvPicPr>
          <p:cNvPr id="999" name="Google Shape;999;p83"/>
          <p:cNvPicPr preferRelativeResize="0"/>
          <p:nvPr/>
        </p:nvPicPr>
        <p:blipFill>
          <a:blip r:embed="rId3">
            <a:alphaModFix/>
          </a:blip>
          <a:stretch>
            <a:fillRect/>
          </a:stretch>
        </p:blipFill>
        <p:spPr>
          <a:xfrm>
            <a:off x="1173963" y="779863"/>
            <a:ext cx="6791182" cy="39842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0"/>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423" name="Google Shape;423;p30"/>
          <p:cNvSpPr txBox="1"/>
          <p:nvPr/>
        </p:nvSpPr>
        <p:spPr>
          <a:xfrm>
            <a:off x="2833808" y="955332"/>
            <a:ext cx="3476400" cy="223800"/>
          </a:xfrm>
          <a:prstGeom prst="rect">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300"/>
              <a:buFont typeface="Helvetica Neue"/>
              <a:buNone/>
            </a:pPr>
            <a:r>
              <a:rPr b="1" i="0" lang="ko" sz="1000" u="none" cap="none" strike="noStrike">
                <a:solidFill>
                  <a:srgbClr val="FFFFFF"/>
                </a:solidFill>
                <a:latin typeface="Open Sans"/>
                <a:ea typeface="Open Sans"/>
                <a:cs typeface="Open Sans"/>
                <a:sym typeface="Open Sans"/>
              </a:rPr>
              <a:t>성능 테스트와 부하 테스트의 이유 == 성능 검증!</a:t>
            </a:r>
            <a:endParaRPr sz="1000">
              <a:latin typeface="Open Sans"/>
              <a:ea typeface="Open Sans"/>
              <a:cs typeface="Open Sans"/>
              <a:sym typeface="Open Sans"/>
            </a:endParaRPr>
          </a:p>
        </p:txBody>
      </p:sp>
      <p:sp>
        <p:nvSpPr>
          <p:cNvPr id="424" name="Google Shape;424;p30"/>
          <p:cNvSpPr/>
          <p:nvPr/>
        </p:nvSpPr>
        <p:spPr>
          <a:xfrm>
            <a:off x="680968" y="1452000"/>
            <a:ext cx="1141800" cy="1061100"/>
          </a:xfrm>
          <a:prstGeom prst="ellipse">
            <a:avLst/>
          </a:prstGeom>
          <a:solidFill>
            <a:srgbClr val="FFFFFF"/>
          </a:solid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400"/>
              <a:buFont typeface="Helvetica Neue"/>
              <a:buNone/>
            </a:pPr>
            <a:r>
              <a:rPr b="1" i="0" lang="ko" sz="1100" u="none" cap="none" strike="noStrike">
                <a:solidFill>
                  <a:srgbClr val="000000"/>
                </a:solidFill>
                <a:latin typeface="Open Sans"/>
                <a:ea typeface="Open Sans"/>
                <a:cs typeface="Open Sans"/>
                <a:sym typeface="Open Sans"/>
              </a:rPr>
              <a:t>성능</a:t>
            </a:r>
            <a:endParaRPr b="1" sz="1100">
              <a:latin typeface="Open Sans"/>
              <a:ea typeface="Open Sans"/>
              <a:cs typeface="Open Sans"/>
              <a:sym typeface="Open Sans"/>
            </a:endParaRPr>
          </a:p>
        </p:txBody>
      </p:sp>
      <p:sp>
        <p:nvSpPr>
          <p:cNvPr id="425" name="Google Shape;425;p30"/>
          <p:cNvSpPr/>
          <p:nvPr/>
        </p:nvSpPr>
        <p:spPr>
          <a:xfrm>
            <a:off x="2371741" y="1452000"/>
            <a:ext cx="1141800" cy="1061100"/>
          </a:xfrm>
          <a:prstGeom prst="ellipse">
            <a:avLst/>
          </a:prstGeom>
          <a:solidFill>
            <a:srgbClr val="FFFFFF"/>
          </a:solid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400"/>
              <a:buFont typeface="Helvetica Neue"/>
              <a:buNone/>
            </a:pPr>
            <a:r>
              <a:rPr b="1" i="0" lang="ko" sz="1100" u="none" cap="none" strike="noStrike">
                <a:solidFill>
                  <a:srgbClr val="000000"/>
                </a:solidFill>
                <a:latin typeface="Open Sans"/>
                <a:ea typeface="Open Sans"/>
                <a:cs typeface="Open Sans"/>
                <a:sym typeface="Open Sans"/>
              </a:rPr>
              <a:t>확장성</a:t>
            </a:r>
            <a:endParaRPr b="1" sz="1100">
              <a:latin typeface="Open Sans"/>
              <a:ea typeface="Open Sans"/>
              <a:cs typeface="Open Sans"/>
              <a:sym typeface="Open Sans"/>
            </a:endParaRPr>
          </a:p>
        </p:txBody>
      </p:sp>
      <p:sp>
        <p:nvSpPr>
          <p:cNvPr id="426" name="Google Shape;426;p30"/>
          <p:cNvSpPr/>
          <p:nvPr/>
        </p:nvSpPr>
        <p:spPr>
          <a:xfrm>
            <a:off x="4062514" y="1452000"/>
            <a:ext cx="1141800" cy="1061100"/>
          </a:xfrm>
          <a:prstGeom prst="ellipse">
            <a:avLst/>
          </a:prstGeom>
          <a:solidFill>
            <a:srgbClr val="FFFFFF"/>
          </a:solid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400"/>
              <a:buFont typeface="Helvetica Neue"/>
              <a:buNone/>
            </a:pPr>
            <a:r>
              <a:rPr b="1" i="0" lang="ko" sz="1100" u="none" cap="none" strike="noStrike">
                <a:solidFill>
                  <a:srgbClr val="000000"/>
                </a:solidFill>
                <a:latin typeface="Open Sans"/>
                <a:ea typeface="Open Sans"/>
                <a:cs typeface="Open Sans"/>
                <a:sym typeface="Open Sans"/>
              </a:rPr>
              <a:t>안정성</a:t>
            </a:r>
            <a:endParaRPr b="1" sz="1100">
              <a:latin typeface="Open Sans"/>
              <a:ea typeface="Open Sans"/>
              <a:cs typeface="Open Sans"/>
              <a:sym typeface="Open Sans"/>
            </a:endParaRPr>
          </a:p>
        </p:txBody>
      </p:sp>
      <p:sp>
        <p:nvSpPr>
          <p:cNvPr id="427" name="Google Shape;427;p30"/>
          <p:cNvSpPr/>
          <p:nvPr/>
        </p:nvSpPr>
        <p:spPr>
          <a:xfrm>
            <a:off x="5753287" y="1452000"/>
            <a:ext cx="1141800" cy="1061100"/>
          </a:xfrm>
          <a:prstGeom prst="ellipse">
            <a:avLst/>
          </a:prstGeom>
          <a:solidFill>
            <a:srgbClr val="FFFFFF"/>
          </a:solid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400"/>
              <a:buFont typeface="Helvetica Neue"/>
              <a:buNone/>
            </a:pPr>
            <a:r>
              <a:rPr b="1" i="0" lang="ko" sz="1100" u="none" cap="none" strike="noStrike">
                <a:solidFill>
                  <a:srgbClr val="000000"/>
                </a:solidFill>
                <a:latin typeface="Open Sans"/>
                <a:ea typeface="Open Sans"/>
                <a:cs typeface="Open Sans"/>
                <a:sym typeface="Open Sans"/>
              </a:rPr>
              <a:t>적정성</a:t>
            </a:r>
            <a:endParaRPr b="1" sz="1100">
              <a:latin typeface="Open Sans"/>
              <a:ea typeface="Open Sans"/>
              <a:cs typeface="Open Sans"/>
              <a:sym typeface="Open Sans"/>
            </a:endParaRPr>
          </a:p>
        </p:txBody>
      </p:sp>
      <p:sp>
        <p:nvSpPr>
          <p:cNvPr id="428" name="Google Shape;428;p30"/>
          <p:cNvSpPr/>
          <p:nvPr/>
        </p:nvSpPr>
        <p:spPr>
          <a:xfrm>
            <a:off x="7444059" y="1452000"/>
            <a:ext cx="1141800" cy="1061100"/>
          </a:xfrm>
          <a:prstGeom prst="ellipse">
            <a:avLst/>
          </a:prstGeom>
          <a:solidFill>
            <a:srgbClr val="FFFFFF"/>
          </a:solid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400"/>
              <a:buFont typeface="Helvetica Neue"/>
              <a:buNone/>
            </a:pPr>
            <a:r>
              <a:rPr b="1" i="0" lang="ko" sz="1100" u="none" cap="none" strike="noStrike">
                <a:solidFill>
                  <a:srgbClr val="000000"/>
                </a:solidFill>
                <a:latin typeface="Open Sans"/>
                <a:ea typeface="Open Sans"/>
                <a:cs typeface="Open Sans"/>
                <a:sym typeface="Open Sans"/>
              </a:rPr>
              <a:t>가용성</a:t>
            </a:r>
            <a:endParaRPr b="1" sz="1100">
              <a:latin typeface="Open Sans"/>
              <a:ea typeface="Open Sans"/>
              <a:cs typeface="Open Sans"/>
              <a:sym typeface="Open Sans"/>
            </a:endParaRPr>
          </a:p>
        </p:txBody>
      </p:sp>
      <p:sp>
        <p:nvSpPr>
          <p:cNvPr id="429" name="Google Shape;429;p30"/>
          <p:cNvSpPr txBox="1"/>
          <p:nvPr/>
        </p:nvSpPr>
        <p:spPr>
          <a:xfrm>
            <a:off x="711090" y="2829081"/>
            <a:ext cx="10392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하드웨어 성능</a:t>
            </a:r>
            <a:endParaRPr sz="1100">
              <a:latin typeface="Open Sans"/>
              <a:ea typeface="Open Sans"/>
              <a:cs typeface="Open Sans"/>
              <a:sym typeface="Open Sans"/>
            </a:endParaRPr>
          </a:p>
        </p:txBody>
      </p:sp>
      <p:sp>
        <p:nvSpPr>
          <p:cNvPr id="430" name="Google Shape;430;p30"/>
          <p:cNvSpPr txBox="1"/>
          <p:nvPr/>
        </p:nvSpPr>
        <p:spPr>
          <a:xfrm>
            <a:off x="558138" y="3387560"/>
            <a:ext cx="13878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Application 성능</a:t>
            </a:r>
            <a:endParaRPr sz="1100">
              <a:latin typeface="Open Sans"/>
              <a:ea typeface="Open Sans"/>
              <a:cs typeface="Open Sans"/>
              <a:sym typeface="Open Sans"/>
            </a:endParaRPr>
          </a:p>
        </p:txBody>
      </p:sp>
      <p:sp>
        <p:nvSpPr>
          <p:cNvPr id="431" name="Google Shape;431;p30"/>
          <p:cNvSpPr txBox="1"/>
          <p:nvPr/>
        </p:nvSpPr>
        <p:spPr>
          <a:xfrm>
            <a:off x="732351" y="3946039"/>
            <a:ext cx="10392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아키텍처 성능</a:t>
            </a:r>
            <a:endParaRPr sz="1100">
              <a:latin typeface="Open Sans"/>
              <a:ea typeface="Open Sans"/>
              <a:cs typeface="Open Sans"/>
              <a:sym typeface="Open Sans"/>
            </a:endParaRPr>
          </a:p>
        </p:txBody>
      </p:sp>
      <p:sp>
        <p:nvSpPr>
          <p:cNvPr id="432" name="Google Shape;432;p30"/>
          <p:cNvSpPr txBox="1"/>
          <p:nvPr/>
        </p:nvSpPr>
        <p:spPr>
          <a:xfrm>
            <a:off x="908628" y="4510201"/>
            <a:ext cx="686400" cy="2601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응답시간</a:t>
            </a:r>
            <a:endParaRPr sz="1100">
              <a:latin typeface="Open Sans"/>
              <a:ea typeface="Open Sans"/>
              <a:cs typeface="Open Sans"/>
              <a:sym typeface="Open Sans"/>
            </a:endParaRPr>
          </a:p>
        </p:txBody>
      </p:sp>
      <p:sp>
        <p:nvSpPr>
          <p:cNvPr id="433" name="Google Shape;433;p30"/>
          <p:cNvSpPr txBox="1"/>
          <p:nvPr/>
        </p:nvSpPr>
        <p:spPr>
          <a:xfrm>
            <a:off x="2423124" y="2829081"/>
            <a:ext cx="10392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시스템 확장성</a:t>
            </a:r>
            <a:endParaRPr sz="1100">
              <a:latin typeface="Open Sans"/>
              <a:ea typeface="Open Sans"/>
              <a:cs typeface="Open Sans"/>
              <a:sym typeface="Open Sans"/>
            </a:endParaRPr>
          </a:p>
        </p:txBody>
      </p:sp>
      <p:sp>
        <p:nvSpPr>
          <p:cNvPr id="434" name="Google Shape;434;p30"/>
          <p:cNvSpPr txBox="1"/>
          <p:nvPr/>
        </p:nvSpPr>
        <p:spPr>
          <a:xfrm>
            <a:off x="2347181" y="3387560"/>
            <a:ext cx="11910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아키텍처 확장성</a:t>
            </a:r>
            <a:endParaRPr sz="1100">
              <a:latin typeface="Open Sans"/>
              <a:ea typeface="Open Sans"/>
              <a:cs typeface="Open Sans"/>
              <a:sym typeface="Open Sans"/>
            </a:endParaRPr>
          </a:p>
        </p:txBody>
      </p:sp>
      <p:sp>
        <p:nvSpPr>
          <p:cNvPr id="435" name="Google Shape;435;p30"/>
          <p:cNvSpPr txBox="1"/>
          <p:nvPr/>
        </p:nvSpPr>
        <p:spPr>
          <a:xfrm>
            <a:off x="4013562" y="2829081"/>
            <a:ext cx="12393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장시간 안정 운영</a:t>
            </a:r>
            <a:endParaRPr sz="1100">
              <a:latin typeface="Open Sans"/>
              <a:ea typeface="Open Sans"/>
              <a:cs typeface="Open Sans"/>
              <a:sym typeface="Open Sans"/>
            </a:endParaRPr>
          </a:p>
        </p:txBody>
      </p:sp>
      <p:sp>
        <p:nvSpPr>
          <p:cNvPr id="436" name="Google Shape;436;p30"/>
          <p:cNvSpPr txBox="1"/>
          <p:nvPr/>
        </p:nvSpPr>
        <p:spPr>
          <a:xfrm>
            <a:off x="4089505" y="3387560"/>
            <a:ext cx="10878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동일 성능 보장</a:t>
            </a:r>
            <a:endParaRPr sz="1100">
              <a:latin typeface="Open Sans"/>
              <a:ea typeface="Open Sans"/>
              <a:cs typeface="Open Sans"/>
              <a:sym typeface="Open Sans"/>
            </a:endParaRPr>
          </a:p>
        </p:txBody>
      </p:sp>
      <p:sp>
        <p:nvSpPr>
          <p:cNvPr id="437" name="Google Shape;437;p30"/>
          <p:cNvSpPr txBox="1"/>
          <p:nvPr/>
        </p:nvSpPr>
        <p:spPr>
          <a:xfrm>
            <a:off x="4189839" y="3842963"/>
            <a:ext cx="887100" cy="4773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임계 상황의</a:t>
            </a:r>
            <a:endParaRPr sz="1100">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성능 보장</a:t>
            </a:r>
            <a:endParaRPr sz="1100">
              <a:latin typeface="Open Sans"/>
              <a:ea typeface="Open Sans"/>
              <a:cs typeface="Open Sans"/>
              <a:sym typeface="Open Sans"/>
            </a:endParaRPr>
          </a:p>
        </p:txBody>
      </p:sp>
      <p:sp>
        <p:nvSpPr>
          <p:cNvPr id="438" name="Google Shape;438;p30"/>
          <p:cNvSpPr txBox="1"/>
          <p:nvPr/>
        </p:nvSpPr>
        <p:spPr>
          <a:xfrm>
            <a:off x="5804670" y="2829081"/>
            <a:ext cx="10392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용량의 적정성</a:t>
            </a:r>
            <a:endParaRPr sz="1100">
              <a:latin typeface="Open Sans"/>
              <a:ea typeface="Open Sans"/>
              <a:cs typeface="Open Sans"/>
              <a:sym typeface="Open Sans"/>
            </a:endParaRPr>
          </a:p>
        </p:txBody>
      </p:sp>
      <p:sp>
        <p:nvSpPr>
          <p:cNvPr id="439" name="Google Shape;439;p30"/>
          <p:cNvSpPr txBox="1"/>
          <p:nvPr/>
        </p:nvSpPr>
        <p:spPr>
          <a:xfrm>
            <a:off x="7471051" y="2829081"/>
            <a:ext cx="10878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장애 회복 능력</a:t>
            </a:r>
            <a:endParaRPr sz="1100">
              <a:latin typeface="Open Sans"/>
              <a:ea typeface="Open Sans"/>
              <a:cs typeface="Open Sans"/>
              <a:sym typeface="Open Sans"/>
            </a:endParaRPr>
          </a:p>
        </p:txBody>
      </p:sp>
      <p:sp>
        <p:nvSpPr>
          <p:cNvPr id="440" name="Google Shape;440;p30"/>
          <p:cNvSpPr txBox="1"/>
          <p:nvPr/>
        </p:nvSpPr>
        <p:spPr>
          <a:xfrm>
            <a:off x="7471051" y="3387560"/>
            <a:ext cx="1087800" cy="2712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300"/>
              <a:buFont typeface="Helvetica Neue"/>
              <a:buNone/>
            </a:pPr>
            <a:r>
              <a:rPr b="1" i="0" lang="ko" sz="1100" u="none" cap="none" strike="noStrike">
                <a:solidFill>
                  <a:srgbClr val="000000"/>
                </a:solidFill>
                <a:latin typeface="Open Sans"/>
                <a:ea typeface="Open Sans"/>
                <a:cs typeface="Open Sans"/>
                <a:sym typeface="Open Sans"/>
              </a:rPr>
              <a:t>동일 성능 확보</a:t>
            </a:r>
            <a:endParaRPr sz="1100">
              <a:latin typeface="Open Sans"/>
              <a:ea typeface="Open Sans"/>
              <a:cs typeface="Open Sans"/>
              <a:sym typeface="Open Sans"/>
            </a:endParaRPr>
          </a:p>
        </p:txBody>
      </p:sp>
      <p:sp>
        <p:nvSpPr>
          <p:cNvPr id="441" name="Google Shape;441;p30"/>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성능, 부하 테스트의 이유</a:t>
            </a:r>
            <a:endParaRPr b="1" sz="2000">
              <a:latin typeface="Open Sans"/>
              <a:ea typeface="Open Sans"/>
              <a:cs typeface="Open Sans"/>
              <a:sym typeface="Open Sans"/>
            </a:endParaRPr>
          </a:p>
        </p:txBody>
      </p:sp>
      <p:cxnSp>
        <p:nvCxnSpPr>
          <p:cNvPr id="442" name="Google Shape;442;p30"/>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84"/>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pic>
        <p:nvPicPr>
          <p:cNvPr descr="스크린샷 2019-08-06 오후 8.16.45.png" id="1005" name="Google Shape;1005;p84"/>
          <p:cNvPicPr preferRelativeResize="0"/>
          <p:nvPr/>
        </p:nvPicPr>
        <p:blipFill rotWithShape="1">
          <a:blip r:embed="rId3">
            <a:alphaModFix/>
          </a:blip>
          <a:srcRect b="0" l="0" r="0" t="0"/>
          <a:stretch/>
        </p:blipFill>
        <p:spPr>
          <a:xfrm>
            <a:off x="718840" y="842349"/>
            <a:ext cx="5779740" cy="3978177"/>
          </a:xfrm>
          <a:prstGeom prst="rect">
            <a:avLst/>
          </a:prstGeom>
          <a:noFill/>
          <a:ln>
            <a:noFill/>
          </a:ln>
        </p:spPr>
      </p:pic>
      <p:sp>
        <p:nvSpPr>
          <p:cNvPr id="1006" name="Google Shape;1006;p84"/>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이상적인 성능 그래프</a:t>
            </a:r>
            <a:endParaRPr b="1" sz="2000">
              <a:latin typeface="Open Sans"/>
              <a:ea typeface="Open Sans"/>
              <a:cs typeface="Open Sans"/>
              <a:sym typeface="Open Sans"/>
            </a:endParaRPr>
          </a:p>
        </p:txBody>
      </p:sp>
      <p:cxnSp>
        <p:nvCxnSpPr>
          <p:cNvPr id="1007" name="Google Shape;1007;p84"/>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5"/>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pic>
        <p:nvPicPr>
          <p:cNvPr descr="스크린샷 2019-08-06 오후 8.17.41.png" id="1013" name="Google Shape;1013;p85"/>
          <p:cNvPicPr preferRelativeResize="0"/>
          <p:nvPr/>
        </p:nvPicPr>
        <p:blipFill rotWithShape="1">
          <a:blip r:embed="rId3">
            <a:alphaModFix/>
          </a:blip>
          <a:srcRect b="0" l="0" r="0" t="0"/>
          <a:stretch/>
        </p:blipFill>
        <p:spPr>
          <a:xfrm>
            <a:off x="773668" y="1050640"/>
            <a:ext cx="3331615" cy="3561596"/>
          </a:xfrm>
          <a:prstGeom prst="rect">
            <a:avLst/>
          </a:prstGeom>
          <a:noFill/>
          <a:ln>
            <a:noFill/>
          </a:ln>
        </p:spPr>
      </p:pic>
      <p:sp>
        <p:nvSpPr>
          <p:cNvPr id="1014" name="Google Shape;1014;p85"/>
          <p:cNvSpPr txBox="1"/>
          <p:nvPr/>
        </p:nvSpPr>
        <p:spPr>
          <a:xfrm>
            <a:off x="6029976" y="1770101"/>
            <a:ext cx="2287200" cy="478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응답속도가 테스트 중에</a:t>
            </a:r>
            <a:endParaRPr b="1" sz="1100">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 급격하게 떨어지는 구간이 잦음</a:t>
            </a:r>
            <a:endParaRPr b="1" sz="1100">
              <a:latin typeface="Open Sans"/>
              <a:ea typeface="Open Sans"/>
              <a:cs typeface="Open Sans"/>
              <a:sym typeface="Open Sans"/>
            </a:endParaRPr>
          </a:p>
        </p:txBody>
      </p:sp>
      <p:sp>
        <p:nvSpPr>
          <p:cNvPr id="1015" name="Google Shape;1015;p85"/>
          <p:cNvSpPr txBox="1"/>
          <p:nvPr/>
        </p:nvSpPr>
        <p:spPr>
          <a:xfrm>
            <a:off x="5958361" y="3521739"/>
            <a:ext cx="24303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TPS가 가끔씩 비정상적으로 증가</a:t>
            </a:r>
            <a:endParaRPr b="1" sz="1100">
              <a:latin typeface="Open Sans"/>
              <a:ea typeface="Open Sans"/>
              <a:cs typeface="Open Sans"/>
              <a:sym typeface="Open Sans"/>
            </a:endParaRPr>
          </a:p>
        </p:txBody>
      </p:sp>
      <p:sp>
        <p:nvSpPr>
          <p:cNvPr id="1016" name="Google Shape;1016;p85"/>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Case 1 - 파도치는 그래프</a:t>
            </a:r>
            <a:endParaRPr b="1" sz="2000">
              <a:latin typeface="Open Sans"/>
              <a:ea typeface="Open Sans"/>
              <a:cs typeface="Open Sans"/>
              <a:sym typeface="Open Sans"/>
            </a:endParaRPr>
          </a:p>
        </p:txBody>
      </p:sp>
      <p:cxnSp>
        <p:nvCxnSpPr>
          <p:cNvPr id="1017" name="Google Shape;1017;p85"/>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86"/>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pic>
        <p:nvPicPr>
          <p:cNvPr descr="스크린샷 2019-08-06 오후 8.17.41.png" id="1023" name="Google Shape;1023;p86"/>
          <p:cNvPicPr preferRelativeResize="0"/>
          <p:nvPr/>
        </p:nvPicPr>
        <p:blipFill rotWithShape="1">
          <a:blip r:embed="rId3">
            <a:alphaModFix/>
          </a:blip>
          <a:srcRect b="0" l="0" r="0" t="0"/>
          <a:stretch/>
        </p:blipFill>
        <p:spPr>
          <a:xfrm>
            <a:off x="773668" y="1050640"/>
            <a:ext cx="3331615" cy="3561596"/>
          </a:xfrm>
          <a:prstGeom prst="rect">
            <a:avLst/>
          </a:prstGeom>
          <a:noFill/>
          <a:ln>
            <a:noFill/>
          </a:ln>
        </p:spPr>
      </p:pic>
      <p:sp>
        <p:nvSpPr>
          <p:cNvPr id="1024" name="Google Shape;1024;p86"/>
          <p:cNvSpPr txBox="1"/>
          <p:nvPr/>
        </p:nvSpPr>
        <p:spPr>
          <a:xfrm>
            <a:off x="5494714" y="1200419"/>
            <a:ext cx="3894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예상</a:t>
            </a:r>
            <a:endParaRPr b="1" sz="1100">
              <a:latin typeface="Open Sans"/>
              <a:ea typeface="Open Sans"/>
              <a:cs typeface="Open Sans"/>
              <a:sym typeface="Open Sans"/>
            </a:endParaRPr>
          </a:p>
        </p:txBody>
      </p:sp>
      <p:sp>
        <p:nvSpPr>
          <p:cNvPr id="1025" name="Google Shape;1025;p86"/>
          <p:cNvSpPr txBox="1"/>
          <p:nvPr/>
        </p:nvSpPr>
        <p:spPr>
          <a:xfrm>
            <a:off x="5494714" y="1523465"/>
            <a:ext cx="2574300" cy="223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CPU 자원 경합 (lock Contention)</a:t>
            </a:r>
            <a:endParaRPr sz="1000">
              <a:latin typeface="Open Sans"/>
              <a:ea typeface="Open Sans"/>
              <a:cs typeface="Open Sans"/>
              <a:sym typeface="Open Sans"/>
            </a:endParaRPr>
          </a:p>
        </p:txBody>
      </p:sp>
      <p:sp>
        <p:nvSpPr>
          <p:cNvPr id="1026" name="Google Shape;1026;p86"/>
          <p:cNvSpPr txBox="1"/>
          <p:nvPr/>
        </p:nvSpPr>
        <p:spPr>
          <a:xfrm>
            <a:off x="5494714" y="2084378"/>
            <a:ext cx="389400" cy="214500"/>
          </a:xfrm>
          <a:prstGeom prst="rect">
            <a:avLst/>
          </a:prstGeom>
          <a:noFill/>
          <a:ln>
            <a:noFill/>
          </a:ln>
        </p:spPr>
        <p:txBody>
          <a:bodyPr anchorCtr="0" anchor="ctr" bIns="32750" lIns="32750" spcFirstLastPara="1" rIns="32750" wrap="square" tIns="32750">
            <a:noAutofit/>
          </a:bodyPr>
          <a:lstStyle/>
          <a:p>
            <a:pPr indent="0" lvl="0" marL="0" marR="0" rtl="0" algn="l">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이유</a:t>
            </a:r>
            <a:endParaRPr sz="900"/>
          </a:p>
        </p:txBody>
      </p:sp>
      <p:sp>
        <p:nvSpPr>
          <p:cNvPr id="1027" name="Google Shape;1027;p86"/>
          <p:cNvSpPr txBox="1"/>
          <p:nvPr/>
        </p:nvSpPr>
        <p:spPr>
          <a:xfrm>
            <a:off x="5494724" y="2369576"/>
            <a:ext cx="3158100" cy="1584600"/>
          </a:xfrm>
          <a:prstGeom prst="rect">
            <a:avLst/>
          </a:prstGeom>
          <a:noFill/>
          <a:ln>
            <a:noFill/>
          </a:ln>
        </p:spPr>
        <p:txBody>
          <a:bodyPr anchorCtr="0" anchor="t"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특정 Jar 파일을 여러 쓰레드에서 사용할 경우</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Synchronized 블록에 대한 멀티 스레드 처리</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Log4j 등의 동일 리소스 사용</a:t>
            </a:r>
            <a:endParaRPr sz="1000">
              <a:latin typeface="Open Sans"/>
              <a:ea typeface="Open Sans"/>
              <a:cs typeface="Open Sans"/>
              <a:sym typeface="Open Sans"/>
            </a:endParaRPr>
          </a:p>
        </p:txBody>
      </p:sp>
      <p:sp>
        <p:nvSpPr>
          <p:cNvPr id="1028" name="Google Shape;1028;p86"/>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Case 1 - 파도치는 그래프</a:t>
            </a:r>
            <a:endParaRPr b="1" sz="2000">
              <a:latin typeface="Open Sans"/>
              <a:ea typeface="Open Sans"/>
              <a:cs typeface="Open Sans"/>
              <a:sym typeface="Open Sans"/>
            </a:endParaRPr>
          </a:p>
        </p:txBody>
      </p:sp>
      <p:cxnSp>
        <p:nvCxnSpPr>
          <p:cNvPr id="1029" name="Google Shape;1029;p86"/>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7"/>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1035" name="Google Shape;1035;p87"/>
          <p:cNvSpPr txBox="1"/>
          <p:nvPr/>
        </p:nvSpPr>
        <p:spPr>
          <a:xfrm>
            <a:off x="5488991" y="1882601"/>
            <a:ext cx="3009300" cy="478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사용자와 함께 TPS 증가 후 특정 시점에서의 급격히 감소</a:t>
            </a:r>
            <a:endParaRPr b="1" sz="1100">
              <a:latin typeface="Open Sans"/>
              <a:ea typeface="Open Sans"/>
              <a:cs typeface="Open Sans"/>
              <a:sym typeface="Open Sans"/>
            </a:endParaRPr>
          </a:p>
        </p:txBody>
      </p:sp>
      <p:pic>
        <p:nvPicPr>
          <p:cNvPr descr="스크린샷 2019-08-06 오후 8.22.43.png" id="1036" name="Google Shape;1036;p87"/>
          <p:cNvPicPr preferRelativeResize="0"/>
          <p:nvPr/>
        </p:nvPicPr>
        <p:blipFill rotWithShape="1">
          <a:blip r:embed="rId3">
            <a:alphaModFix/>
          </a:blip>
          <a:srcRect b="0" l="0" r="0" t="0"/>
          <a:stretch/>
        </p:blipFill>
        <p:spPr>
          <a:xfrm>
            <a:off x="645575" y="1199654"/>
            <a:ext cx="3367310" cy="1844755"/>
          </a:xfrm>
          <a:prstGeom prst="rect">
            <a:avLst/>
          </a:prstGeom>
          <a:noFill/>
          <a:ln>
            <a:noFill/>
          </a:ln>
        </p:spPr>
      </p:pic>
      <p:sp>
        <p:nvSpPr>
          <p:cNvPr id="1037" name="Google Shape;1037;p87"/>
          <p:cNvSpPr txBox="1"/>
          <p:nvPr/>
        </p:nvSpPr>
        <p:spPr>
          <a:xfrm>
            <a:off x="1607096" y="3437370"/>
            <a:ext cx="5929800" cy="904200"/>
          </a:xfrm>
          <a:prstGeom prst="rect">
            <a:avLst/>
          </a:prstGeom>
          <a:noFill/>
          <a:ln>
            <a:noFill/>
          </a:ln>
        </p:spPr>
        <p:txBody>
          <a:bodyPr anchorCtr="0" anchor="ctr" bIns="32750" lIns="32750" spcFirstLastPara="1" rIns="32750" wrap="square" tIns="32750">
            <a:noAutofit/>
          </a:bodyPr>
          <a:lstStyle/>
          <a:p>
            <a:pPr indent="-209550" lvl="0" marL="292100" marR="0" rtl="0" algn="l">
              <a:lnSpc>
                <a:spcPct val="200000"/>
              </a:lnSpc>
              <a:spcBef>
                <a:spcPts val="0"/>
              </a:spcBef>
              <a:spcAft>
                <a:spcPts val="0"/>
              </a:spcAft>
              <a:buClr>
                <a:srgbClr val="000000"/>
              </a:buClr>
              <a:buSzPts val="1900"/>
              <a:buFont typeface="Times"/>
              <a:buChar char="•"/>
            </a:pPr>
            <a:r>
              <a:rPr b="0" i="0" lang="ko" sz="1300" u="none" cap="none" strike="noStrike">
                <a:solidFill>
                  <a:srgbClr val="000000"/>
                </a:solidFill>
                <a:latin typeface="Helvetica Neue"/>
                <a:ea typeface="Helvetica Neue"/>
                <a:cs typeface="Helvetica Neue"/>
                <a:sym typeface="Helvetica Neue"/>
              </a:rPr>
              <a:t>너무 많은 쓰레드로 인한 과도한 컨테스트 스위칭</a:t>
            </a:r>
            <a:endParaRPr sz="900"/>
          </a:p>
          <a:p>
            <a:pPr indent="-209550" lvl="0" marL="292100" marR="0" rtl="0" algn="l">
              <a:lnSpc>
                <a:spcPct val="200000"/>
              </a:lnSpc>
              <a:spcBef>
                <a:spcPts val="0"/>
              </a:spcBef>
              <a:spcAft>
                <a:spcPts val="0"/>
              </a:spcAft>
              <a:buClr>
                <a:srgbClr val="000000"/>
              </a:buClr>
              <a:buSzPts val="1900"/>
              <a:buFont typeface="Times"/>
              <a:buChar char="•"/>
            </a:pPr>
            <a:r>
              <a:rPr b="0" i="0" lang="ko" sz="1300" u="none" cap="none" strike="noStrike">
                <a:solidFill>
                  <a:srgbClr val="000000"/>
                </a:solidFill>
                <a:latin typeface="Helvetica Neue"/>
                <a:ea typeface="Helvetica Neue"/>
                <a:cs typeface="Helvetica Neue"/>
                <a:sym typeface="Helvetica Neue"/>
              </a:rPr>
              <a:t>코드 내 쓰레드의 Sleep 으로 인한 상태 변화</a:t>
            </a:r>
            <a:endParaRPr sz="900"/>
          </a:p>
          <a:p>
            <a:pPr indent="-209550" lvl="0" marL="292100" marR="0" rtl="0" algn="l">
              <a:lnSpc>
                <a:spcPct val="200000"/>
              </a:lnSpc>
              <a:spcBef>
                <a:spcPts val="0"/>
              </a:spcBef>
              <a:spcAft>
                <a:spcPts val="0"/>
              </a:spcAft>
              <a:buClr>
                <a:srgbClr val="000000"/>
              </a:buClr>
              <a:buSzPts val="1900"/>
              <a:buFont typeface="Times"/>
              <a:buChar char="•"/>
            </a:pPr>
            <a:r>
              <a:rPr b="0" i="0" lang="ko" sz="1300" u="none" cap="none" strike="noStrike">
                <a:solidFill>
                  <a:srgbClr val="000000"/>
                </a:solidFill>
                <a:latin typeface="Helvetica Neue"/>
                <a:ea typeface="Helvetica Neue"/>
                <a:cs typeface="Helvetica Neue"/>
                <a:sym typeface="Helvetica Neue"/>
              </a:rPr>
              <a:t>OS 관련 파라미터 (멀티 스레드 관련)의 잘못된 설정</a:t>
            </a:r>
            <a:endParaRPr sz="900"/>
          </a:p>
        </p:txBody>
      </p:sp>
      <p:sp>
        <p:nvSpPr>
          <p:cNvPr id="1038" name="Google Shape;1038;p87"/>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Case 2 - 골짜기 그래프</a:t>
            </a:r>
            <a:endParaRPr b="1" sz="2000">
              <a:latin typeface="Open Sans"/>
              <a:ea typeface="Open Sans"/>
              <a:cs typeface="Open Sans"/>
              <a:sym typeface="Open Sans"/>
            </a:endParaRPr>
          </a:p>
        </p:txBody>
      </p:sp>
      <p:cxnSp>
        <p:nvCxnSpPr>
          <p:cNvPr id="1039" name="Google Shape;1039;p87"/>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88"/>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1045" name="Google Shape;1045;p88"/>
          <p:cNvSpPr txBox="1"/>
          <p:nvPr/>
        </p:nvSpPr>
        <p:spPr>
          <a:xfrm>
            <a:off x="5488991" y="1882601"/>
            <a:ext cx="3009300" cy="478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일정 사용자 수 까지는 정상 증가 후, </a:t>
            </a:r>
            <a:endParaRPr b="1" sz="1100">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이후 서서히 감소</a:t>
            </a:r>
            <a:endParaRPr b="1" sz="1100">
              <a:latin typeface="Open Sans"/>
              <a:ea typeface="Open Sans"/>
              <a:cs typeface="Open Sans"/>
              <a:sym typeface="Open Sans"/>
            </a:endParaRPr>
          </a:p>
        </p:txBody>
      </p:sp>
      <p:sp>
        <p:nvSpPr>
          <p:cNvPr id="1046" name="Google Shape;1046;p88"/>
          <p:cNvSpPr txBox="1"/>
          <p:nvPr/>
        </p:nvSpPr>
        <p:spPr>
          <a:xfrm>
            <a:off x="593121" y="3829752"/>
            <a:ext cx="5929800" cy="9042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Static collection 객체 등에 지속적인 데이터 삽입</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메모리 누수 일 경우에도 비슷한 그래프를 상당히 보임</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=&gt; 시스템 자원 모니터링을 통해 문제점 파악을 하면 빠르게 원인 파악 가능</a:t>
            </a:r>
            <a:endParaRPr sz="1000">
              <a:latin typeface="Open Sans"/>
              <a:ea typeface="Open Sans"/>
              <a:cs typeface="Open Sans"/>
              <a:sym typeface="Open Sans"/>
            </a:endParaRPr>
          </a:p>
        </p:txBody>
      </p:sp>
      <p:pic>
        <p:nvPicPr>
          <p:cNvPr descr="스크린샷 2019-08-06 오후 8.27.05.png" id="1047" name="Google Shape;1047;p88"/>
          <p:cNvPicPr preferRelativeResize="0"/>
          <p:nvPr/>
        </p:nvPicPr>
        <p:blipFill rotWithShape="1">
          <a:blip r:embed="rId3">
            <a:alphaModFix/>
          </a:blip>
          <a:srcRect b="0" l="0" r="0" t="0"/>
          <a:stretch/>
        </p:blipFill>
        <p:spPr>
          <a:xfrm>
            <a:off x="458700" y="1127503"/>
            <a:ext cx="4606975" cy="2533825"/>
          </a:xfrm>
          <a:prstGeom prst="rect">
            <a:avLst/>
          </a:prstGeom>
          <a:noFill/>
          <a:ln>
            <a:noFill/>
          </a:ln>
        </p:spPr>
      </p:pic>
      <p:sp>
        <p:nvSpPr>
          <p:cNvPr id="1048" name="Google Shape;1048;p88"/>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Case 3 - 서서히 내려가는 그래프</a:t>
            </a:r>
            <a:endParaRPr b="1" sz="2000">
              <a:latin typeface="Open Sans"/>
              <a:ea typeface="Open Sans"/>
              <a:cs typeface="Open Sans"/>
              <a:sym typeface="Open Sans"/>
            </a:endParaRPr>
          </a:p>
        </p:txBody>
      </p:sp>
      <p:cxnSp>
        <p:nvCxnSpPr>
          <p:cNvPr id="1049" name="Google Shape;1049;p88"/>
          <p:cNvCxnSpPr/>
          <p:nvPr/>
        </p:nvCxnSpPr>
        <p:spPr>
          <a:xfrm>
            <a:off x="2221550" y="641625"/>
            <a:ext cx="4818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89"/>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1055" name="Google Shape;1055;p89"/>
          <p:cNvSpPr txBox="1"/>
          <p:nvPr/>
        </p:nvSpPr>
        <p:spPr>
          <a:xfrm>
            <a:off x="5527438" y="1656475"/>
            <a:ext cx="3009300" cy="478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초기 TPS는 크게 증가하지만 빠르게 떨어진 후 안정화 양상</a:t>
            </a:r>
            <a:endParaRPr b="1" sz="1100">
              <a:latin typeface="Open Sans"/>
              <a:ea typeface="Open Sans"/>
              <a:cs typeface="Open Sans"/>
              <a:sym typeface="Open Sans"/>
            </a:endParaRPr>
          </a:p>
        </p:txBody>
      </p:sp>
      <p:sp>
        <p:nvSpPr>
          <p:cNvPr id="1056" name="Google Shape;1056;p89"/>
          <p:cNvSpPr txBox="1"/>
          <p:nvPr/>
        </p:nvSpPr>
        <p:spPr>
          <a:xfrm>
            <a:off x="460946" y="3719119"/>
            <a:ext cx="5929800" cy="5640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과도한 웹 서버의 쓰레드, WAS 쓰레드</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실제 Apache worker의 쓰레드를 과도하게 설정하면 나타나는 증상</a:t>
            </a:r>
            <a:endParaRPr sz="1000">
              <a:latin typeface="Open Sans"/>
              <a:ea typeface="Open Sans"/>
              <a:cs typeface="Open Sans"/>
              <a:sym typeface="Open Sans"/>
            </a:endParaRPr>
          </a:p>
        </p:txBody>
      </p:sp>
      <p:pic>
        <p:nvPicPr>
          <p:cNvPr descr="스크린샷 2019-08-06 오후 8.30.02.png" id="1057" name="Google Shape;1057;p89"/>
          <p:cNvPicPr preferRelativeResize="0"/>
          <p:nvPr/>
        </p:nvPicPr>
        <p:blipFill rotWithShape="1">
          <a:blip r:embed="rId3">
            <a:alphaModFix/>
          </a:blip>
          <a:srcRect b="0" l="0" r="0" t="0"/>
          <a:stretch/>
        </p:blipFill>
        <p:spPr>
          <a:xfrm>
            <a:off x="410999" y="1144224"/>
            <a:ext cx="4340025" cy="2329575"/>
          </a:xfrm>
          <a:prstGeom prst="rect">
            <a:avLst/>
          </a:prstGeom>
          <a:noFill/>
          <a:ln>
            <a:noFill/>
          </a:ln>
        </p:spPr>
      </p:pic>
      <p:sp>
        <p:nvSpPr>
          <p:cNvPr id="1058" name="Google Shape;1058;p89"/>
          <p:cNvSpPr txBox="1"/>
          <p:nvPr/>
        </p:nvSpPr>
        <p:spPr>
          <a:xfrm>
            <a:off x="5527438" y="2350836"/>
            <a:ext cx="30093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CPU, Memory 사용량 거의 없음</a:t>
            </a:r>
            <a:endParaRPr b="1" sz="1100">
              <a:latin typeface="Open Sans"/>
              <a:ea typeface="Open Sans"/>
              <a:cs typeface="Open Sans"/>
              <a:sym typeface="Open Sans"/>
            </a:endParaRPr>
          </a:p>
        </p:txBody>
      </p:sp>
      <p:sp>
        <p:nvSpPr>
          <p:cNvPr id="1059" name="Google Shape;1059;p89"/>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Case 4 - 산봉오리 그래프</a:t>
            </a:r>
            <a:endParaRPr b="1" sz="2000">
              <a:latin typeface="Open Sans"/>
              <a:ea typeface="Open Sans"/>
              <a:cs typeface="Open Sans"/>
              <a:sym typeface="Open Sans"/>
            </a:endParaRPr>
          </a:p>
        </p:txBody>
      </p:sp>
      <p:cxnSp>
        <p:nvCxnSpPr>
          <p:cNvPr id="1060" name="Google Shape;1060;p89"/>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descr="스크린샷 2019-08-06 오후 8.32.34.png" id="1065" name="Google Shape;1065;p90"/>
          <p:cNvPicPr preferRelativeResize="0"/>
          <p:nvPr/>
        </p:nvPicPr>
        <p:blipFill rotWithShape="1">
          <a:blip r:embed="rId3">
            <a:alphaModFix/>
          </a:blip>
          <a:srcRect b="0" l="0" r="0" t="0"/>
          <a:stretch/>
        </p:blipFill>
        <p:spPr>
          <a:xfrm>
            <a:off x="402074" y="1137534"/>
            <a:ext cx="3656708" cy="1968997"/>
          </a:xfrm>
          <a:prstGeom prst="rect">
            <a:avLst/>
          </a:prstGeom>
          <a:noFill/>
          <a:ln>
            <a:noFill/>
          </a:ln>
        </p:spPr>
      </p:pic>
      <p:sp>
        <p:nvSpPr>
          <p:cNvPr id="1066" name="Google Shape;1066;p90"/>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1067" name="Google Shape;1067;p90"/>
          <p:cNvSpPr txBox="1"/>
          <p:nvPr/>
        </p:nvSpPr>
        <p:spPr>
          <a:xfrm>
            <a:off x="5553069" y="1882601"/>
            <a:ext cx="3009300" cy="478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부하 시 지속적으로 응답 시간이 증가하고 응답 없음이 뜸</a:t>
            </a:r>
            <a:endParaRPr b="1" sz="1100">
              <a:latin typeface="Open Sans"/>
              <a:ea typeface="Open Sans"/>
              <a:cs typeface="Open Sans"/>
              <a:sym typeface="Open Sans"/>
            </a:endParaRPr>
          </a:p>
        </p:txBody>
      </p:sp>
      <p:sp>
        <p:nvSpPr>
          <p:cNvPr id="1068" name="Google Shape;1068;p90"/>
          <p:cNvSpPr txBox="1"/>
          <p:nvPr/>
        </p:nvSpPr>
        <p:spPr>
          <a:xfrm>
            <a:off x="748458" y="3212165"/>
            <a:ext cx="5929800" cy="15846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대용량 쿼리 실행 시 나타나는 증상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Heap 메모리 지속적인 증가</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응답 지연으로 인한 요청 큐에 누적</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수행중인 다른 트렌젝션들의 Time out 발생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lang="ko" sz="1000">
                <a:latin typeface="Open Sans"/>
                <a:ea typeface="Open Sans"/>
                <a:cs typeface="Open Sans"/>
                <a:sym typeface="Open Sans"/>
              </a:rPr>
              <a:t>메모리 확보를 위한 JVM의 과도한 GC 작업 발생</a:t>
            </a:r>
            <a:endParaRPr sz="1000">
              <a:latin typeface="Open Sans"/>
              <a:ea typeface="Open Sans"/>
              <a:cs typeface="Open Sans"/>
              <a:sym typeface="Open Sans"/>
            </a:endParaRPr>
          </a:p>
        </p:txBody>
      </p:sp>
      <p:cxnSp>
        <p:nvCxnSpPr>
          <p:cNvPr id="1069" name="Google Shape;1069;p90"/>
          <p:cNvCxnSpPr/>
          <p:nvPr/>
        </p:nvCxnSpPr>
        <p:spPr>
          <a:xfrm>
            <a:off x="5022598" y="3964281"/>
            <a:ext cx="757200" cy="0"/>
          </a:xfrm>
          <a:prstGeom prst="straightConnector1">
            <a:avLst/>
          </a:prstGeom>
          <a:noFill/>
          <a:ln cap="flat" cmpd="sng" w="25400">
            <a:solidFill>
              <a:srgbClr val="000000"/>
            </a:solidFill>
            <a:prstDash val="solid"/>
            <a:miter lim="400000"/>
            <a:headEnd len="sm" w="sm" type="none"/>
            <a:tailEnd len="med" w="med" type="triangle"/>
          </a:ln>
        </p:spPr>
      </p:cxnSp>
      <p:sp>
        <p:nvSpPr>
          <p:cNvPr id="1070" name="Google Shape;1070;p90"/>
          <p:cNvSpPr txBox="1"/>
          <p:nvPr/>
        </p:nvSpPr>
        <p:spPr>
          <a:xfrm>
            <a:off x="6308771" y="3852435"/>
            <a:ext cx="2140500" cy="2238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FFFFFF"/>
              </a:buClr>
              <a:buSzPts val="1300"/>
              <a:buFont typeface="Helvetica Neue"/>
              <a:buNone/>
            </a:pPr>
            <a:r>
              <a:rPr b="1" lang="ko" sz="1100">
                <a:latin typeface="Open Sans"/>
                <a:ea typeface="Open Sans"/>
                <a:cs typeface="Open Sans"/>
                <a:sym typeface="Open Sans"/>
              </a:rPr>
              <a:t>APM 도구를 통해 개선</a:t>
            </a:r>
            <a:endParaRPr b="1" sz="1100">
              <a:latin typeface="Open Sans"/>
              <a:ea typeface="Open Sans"/>
              <a:cs typeface="Open Sans"/>
              <a:sym typeface="Open Sans"/>
            </a:endParaRPr>
          </a:p>
        </p:txBody>
      </p:sp>
      <p:sp>
        <p:nvSpPr>
          <p:cNvPr id="1071" name="Google Shape;1071;p90"/>
          <p:cNvSpPr txBox="1"/>
          <p:nvPr>
            <p:ph idx="4294967295" type="ctrTitle"/>
          </p:nvPr>
        </p:nvSpPr>
        <p:spPr>
          <a:xfrm>
            <a:off x="2237420" y="228413"/>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Case 5 - 2^x 그래프</a:t>
            </a:r>
            <a:endParaRPr b="1" sz="2000">
              <a:latin typeface="Open Sans"/>
              <a:ea typeface="Open Sans"/>
              <a:cs typeface="Open Sans"/>
              <a:sym typeface="Open Sans"/>
            </a:endParaRPr>
          </a:p>
        </p:txBody>
      </p:sp>
      <p:cxnSp>
        <p:nvCxnSpPr>
          <p:cNvPr id="1072" name="Google Shape;1072;p90"/>
          <p:cNvCxnSpPr/>
          <p:nvPr/>
        </p:nvCxnSpPr>
        <p:spPr>
          <a:xfrm>
            <a:off x="2895025" y="641625"/>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91"/>
          <p:cNvSpPr txBox="1"/>
          <p:nvPr/>
        </p:nvSpPr>
        <p:spPr>
          <a:xfrm>
            <a:off x="0" y="0"/>
            <a:ext cx="488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중간중간 실습을 못따라 오신 분들을 위한 실습 자료실 </a:t>
            </a:r>
            <a:br>
              <a:rPr lang="ko"/>
            </a:br>
            <a:br>
              <a:rPr lang="ko"/>
            </a:br>
            <a:r>
              <a:rPr lang="ko"/>
              <a:t>https://rb.gy/ikdfb3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1"/>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graphicFrame>
        <p:nvGraphicFramePr>
          <p:cNvPr id="448" name="Google Shape;448;p31"/>
          <p:cNvGraphicFramePr/>
          <p:nvPr/>
        </p:nvGraphicFramePr>
        <p:xfrm>
          <a:off x="579834" y="1008447"/>
          <a:ext cx="3000000" cy="3000000"/>
        </p:xfrm>
        <a:graphic>
          <a:graphicData uri="http://schemas.openxmlformats.org/drawingml/2006/table">
            <a:tbl>
              <a:tblPr>
                <a:noFill/>
                <a:tableStyleId>{9D297322-0D1E-4AA6-8F81-30583C628B0C}</a:tableStyleId>
              </a:tblPr>
              <a:tblGrid>
                <a:gridCol w="2197375"/>
                <a:gridCol w="5786975"/>
              </a:tblGrid>
              <a:tr h="607650">
                <a:tc>
                  <a:txBody>
                    <a:bodyPr/>
                    <a:lstStyle/>
                    <a:p>
                      <a:pPr indent="0" lvl="0" marL="0" marR="0" rtl="0" algn="ctr">
                        <a:lnSpc>
                          <a:spcPct val="100000"/>
                        </a:lnSpc>
                        <a:spcBef>
                          <a:spcPts val="0"/>
                        </a:spcBef>
                        <a:spcAft>
                          <a:spcPts val="0"/>
                        </a:spcAft>
                        <a:buClr>
                          <a:schemeClr val="dk1"/>
                        </a:buClr>
                        <a:buSzPts val="1100"/>
                        <a:buFont typeface="Helvetica Neue"/>
                        <a:buNone/>
                      </a:pPr>
                      <a:r>
                        <a:rPr b="1" lang="ko" sz="1000" u="none" cap="none" strike="noStrike">
                          <a:latin typeface="Open Sans"/>
                          <a:ea typeface="Open Sans"/>
                          <a:cs typeface="Open Sans"/>
                          <a:sym typeface="Open Sans"/>
                        </a:rPr>
                        <a:t>단위 부하 테스트</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c>
                  <a:txBody>
                    <a:bodyPr/>
                    <a:lstStyle/>
                    <a:p>
                      <a:pPr indent="0" lvl="0" marL="0" marR="0" rtl="0" algn="l">
                        <a:lnSpc>
                          <a:spcPct val="100000"/>
                        </a:lnSpc>
                        <a:spcBef>
                          <a:spcPts val="0"/>
                        </a:spcBef>
                        <a:spcAft>
                          <a:spcPts val="0"/>
                        </a:spcAft>
                        <a:buClr>
                          <a:schemeClr val="dk1"/>
                        </a:buClr>
                        <a:buSzPts val="1100"/>
                        <a:buFont typeface="Helvetica Neue"/>
                        <a:buNone/>
                      </a:pPr>
                      <a:r>
                        <a:rPr lang="ko" sz="1000" u="none" cap="none" strike="noStrike">
                          <a:latin typeface="Open Sans"/>
                          <a:ea typeface="Open Sans"/>
                          <a:cs typeface="Open Sans"/>
                          <a:sym typeface="Open Sans"/>
                        </a:rPr>
                        <a:t> Transaction 단위의 성능 측정 및 최적화 </a:t>
                      </a:r>
                      <a:br>
                        <a:rPr lang="ko" sz="1000" u="none" cap="none" strike="noStrike">
                          <a:latin typeface="Open Sans"/>
                          <a:ea typeface="Open Sans"/>
                          <a:cs typeface="Open Sans"/>
                          <a:sym typeface="Open Sans"/>
                        </a:rPr>
                      </a:br>
                      <a:r>
                        <a:rPr lang="ko" sz="1000" u="none" cap="none" strike="noStrike">
                          <a:latin typeface="Open Sans"/>
                          <a:ea typeface="Open Sans"/>
                          <a:cs typeface="Open Sans"/>
                          <a:sym typeface="Open Sans"/>
                        </a:rPr>
                        <a:t> 동일 Transaction 간의 자원의 경합 파악</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650">
                <a:tc>
                  <a:txBody>
                    <a:bodyPr/>
                    <a:lstStyle/>
                    <a:p>
                      <a:pPr indent="0" lvl="0" marL="0" marR="0" rtl="0" algn="ctr">
                        <a:lnSpc>
                          <a:spcPct val="100000"/>
                        </a:lnSpc>
                        <a:spcBef>
                          <a:spcPts val="0"/>
                        </a:spcBef>
                        <a:spcAft>
                          <a:spcPts val="0"/>
                        </a:spcAft>
                        <a:buClr>
                          <a:schemeClr val="dk1"/>
                        </a:buClr>
                        <a:buSzPts val="1100"/>
                        <a:buFont typeface="Helvetica Neue"/>
                        <a:buNone/>
                      </a:pPr>
                      <a:r>
                        <a:rPr b="1" lang="ko" sz="1000" u="none" cap="none" strike="noStrike">
                          <a:latin typeface="Open Sans"/>
                          <a:ea typeface="Open Sans"/>
                          <a:cs typeface="Open Sans"/>
                          <a:sym typeface="Open Sans"/>
                        </a:rPr>
                        <a:t>시스템 부하 테스트</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c>
                  <a:txBody>
                    <a:bodyPr/>
                    <a:lstStyle/>
                    <a:p>
                      <a:pPr indent="0" lvl="0" marL="0" marR="0" rtl="0" algn="l">
                        <a:lnSpc>
                          <a:spcPct val="100000"/>
                        </a:lnSpc>
                        <a:spcBef>
                          <a:spcPts val="0"/>
                        </a:spcBef>
                        <a:spcAft>
                          <a:spcPts val="0"/>
                        </a:spcAft>
                        <a:buClr>
                          <a:schemeClr val="dk1"/>
                        </a:buClr>
                        <a:buSzPts val="1100"/>
                        <a:buFont typeface="Helvetica Neue"/>
                        <a:buNone/>
                      </a:pPr>
                      <a:r>
                        <a:rPr lang="ko" sz="1000" u="none" cap="none" strike="noStrike">
                          <a:latin typeface="Open Sans"/>
                          <a:ea typeface="Open Sans"/>
                          <a:cs typeface="Open Sans"/>
                          <a:sym typeface="Open Sans"/>
                        </a:rPr>
                        <a:t> 서버 단위의 성능 측정 및 최적화 </a:t>
                      </a:r>
                      <a:br>
                        <a:rPr lang="ko" sz="1000" u="none" cap="none" strike="noStrike">
                          <a:latin typeface="Open Sans"/>
                          <a:ea typeface="Open Sans"/>
                          <a:cs typeface="Open Sans"/>
                          <a:sym typeface="Open Sans"/>
                        </a:rPr>
                      </a:br>
                      <a:r>
                        <a:rPr lang="ko" sz="1000" u="none" cap="none" strike="noStrike">
                          <a:latin typeface="Open Sans"/>
                          <a:ea typeface="Open Sans"/>
                          <a:cs typeface="Open Sans"/>
                          <a:sym typeface="Open Sans"/>
                        </a:rPr>
                        <a:t> 다양한 Transaction의 자원의 경합 파악 </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650">
                <a:tc>
                  <a:txBody>
                    <a:bodyPr/>
                    <a:lstStyle/>
                    <a:p>
                      <a:pPr indent="0" lvl="0" marL="0" marR="0" rtl="0" algn="ctr">
                        <a:lnSpc>
                          <a:spcPct val="100000"/>
                        </a:lnSpc>
                        <a:spcBef>
                          <a:spcPts val="0"/>
                        </a:spcBef>
                        <a:spcAft>
                          <a:spcPts val="0"/>
                        </a:spcAft>
                        <a:buClr>
                          <a:schemeClr val="dk1"/>
                        </a:buClr>
                        <a:buSzPts val="1100"/>
                        <a:buFont typeface="Helvetica Neue"/>
                        <a:buNone/>
                      </a:pPr>
                      <a:r>
                        <a:rPr b="1" lang="ko" sz="1000" u="none" cap="none" strike="noStrike">
                          <a:latin typeface="Open Sans"/>
                          <a:ea typeface="Open Sans"/>
                          <a:cs typeface="Open Sans"/>
                          <a:sym typeface="Open Sans"/>
                        </a:rPr>
                        <a:t>시스템 성능 테스트</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c>
                  <a:txBody>
                    <a:bodyPr/>
                    <a:lstStyle/>
                    <a:p>
                      <a:pPr indent="0" lvl="0" marL="0" marR="0" rtl="0" algn="l">
                        <a:lnSpc>
                          <a:spcPct val="100000"/>
                        </a:lnSpc>
                        <a:spcBef>
                          <a:spcPts val="0"/>
                        </a:spcBef>
                        <a:spcAft>
                          <a:spcPts val="0"/>
                        </a:spcAft>
                        <a:buClr>
                          <a:schemeClr val="dk1"/>
                        </a:buClr>
                        <a:buSzPts val="1100"/>
                        <a:buFont typeface="Helvetica Neue"/>
                        <a:buNone/>
                      </a:pPr>
                      <a:r>
                        <a:rPr lang="ko" sz="1000" u="none" cap="none" strike="noStrike">
                          <a:latin typeface="Open Sans"/>
                          <a:ea typeface="Open Sans"/>
                          <a:cs typeface="Open Sans"/>
                          <a:sym typeface="Open Sans"/>
                        </a:rPr>
                        <a:t> 시스템 요소가 특정 상황에서 어느 정도의 성능을 보이는지 측정 (용량 산정) </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650">
                <a:tc>
                  <a:txBody>
                    <a:bodyPr/>
                    <a:lstStyle/>
                    <a:p>
                      <a:pPr indent="0" lvl="0" marL="0" marR="0" rtl="0" algn="ctr">
                        <a:lnSpc>
                          <a:spcPct val="100000"/>
                        </a:lnSpc>
                        <a:spcBef>
                          <a:spcPts val="0"/>
                        </a:spcBef>
                        <a:spcAft>
                          <a:spcPts val="0"/>
                        </a:spcAft>
                        <a:buClr>
                          <a:schemeClr val="dk1"/>
                        </a:buClr>
                        <a:buSzPts val="1100"/>
                        <a:buFont typeface="Helvetica Neue"/>
                        <a:buNone/>
                      </a:pPr>
                      <a:r>
                        <a:rPr b="1" lang="ko" sz="1000" u="none" cap="none" strike="noStrike">
                          <a:latin typeface="Open Sans"/>
                          <a:ea typeface="Open Sans"/>
                          <a:cs typeface="Open Sans"/>
                          <a:sym typeface="Open Sans"/>
                        </a:rPr>
                        <a:t>임계 부하 테스트</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c>
                  <a:txBody>
                    <a:bodyPr/>
                    <a:lstStyle/>
                    <a:p>
                      <a:pPr indent="0" lvl="0" marL="0" marR="0" rtl="0" algn="l">
                        <a:lnSpc>
                          <a:spcPct val="100000"/>
                        </a:lnSpc>
                        <a:spcBef>
                          <a:spcPts val="0"/>
                        </a:spcBef>
                        <a:spcAft>
                          <a:spcPts val="0"/>
                        </a:spcAft>
                        <a:buClr>
                          <a:schemeClr val="dk1"/>
                        </a:buClr>
                        <a:buSzPts val="1100"/>
                        <a:buFont typeface="Helvetica Neue"/>
                        <a:buNone/>
                      </a:pPr>
                      <a:r>
                        <a:rPr lang="ko" sz="1000" u="none" cap="none" strike="noStrike">
                          <a:latin typeface="Open Sans"/>
                          <a:ea typeface="Open Sans"/>
                          <a:cs typeface="Open Sans"/>
                          <a:sym typeface="Open Sans"/>
                        </a:rPr>
                        <a:t> 임계 부하 상황의 서버 안정성 검증</a:t>
                      </a:r>
                      <a:br>
                        <a:rPr lang="ko" sz="1000" u="none" cap="none" strike="noStrike">
                          <a:latin typeface="Open Sans"/>
                          <a:ea typeface="Open Sans"/>
                          <a:cs typeface="Open Sans"/>
                          <a:sym typeface="Open Sans"/>
                        </a:rPr>
                      </a:br>
                      <a:r>
                        <a:rPr lang="ko" sz="1000" u="none" cap="none" strike="noStrike">
                          <a:latin typeface="Open Sans"/>
                          <a:ea typeface="Open Sans"/>
                          <a:cs typeface="Open Sans"/>
                          <a:sym typeface="Open Sans"/>
                        </a:rPr>
                        <a:t> 잠재적 병목구간 파악</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650">
                <a:tc>
                  <a:txBody>
                    <a:bodyPr/>
                    <a:lstStyle/>
                    <a:p>
                      <a:pPr indent="0" lvl="0" marL="0" marR="0" rtl="0" algn="ctr">
                        <a:lnSpc>
                          <a:spcPct val="100000"/>
                        </a:lnSpc>
                        <a:spcBef>
                          <a:spcPts val="0"/>
                        </a:spcBef>
                        <a:spcAft>
                          <a:spcPts val="0"/>
                        </a:spcAft>
                        <a:buClr>
                          <a:schemeClr val="dk1"/>
                        </a:buClr>
                        <a:buSzPts val="1100"/>
                        <a:buFont typeface="Helvetica Neue"/>
                        <a:buNone/>
                      </a:pPr>
                      <a:r>
                        <a:rPr b="1" lang="ko" sz="1000" u="none" cap="none" strike="noStrike">
                          <a:latin typeface="Open Sans"/>
                          <a:ea typeface="Open Sans"/>
                          <a:cs typeface="Open Sans"/>
                          <a:sym typeface="Open Sans"/>
                        </a:rPr>
                        <a:t>통합 시나리오 부하 테스트</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c>
                  <a:txBody>
                    <a:bodyPr/>
                    <a:lstStyle/>
                    <a:p>
                      <a:pPr indent="0" lvl="0" marL="0" marR="0" rtl="0" algn="l">
                        <a:lnSpc>
                          <a:spcPct val="100000"/>
                        </a:lnSpc>
                        <a:spcBef>
                          <a:spcPts val="0"/>
                        </a:spcBef>
                        <a:spcAft>
                          <a:spcPts val="0"/>
                        </a:spcAft>
                        <a:buClr>
                          <a:schemeClr val="dk1"/>
                        </a:buClr>
                        <a:buSzPts val="1100"/>
                        <a:buFont typeface="Helvetica Neue"/>
                        <a:buNone/>
                      </a:pPr>
                      <a:r>
                        <a:rPr lang="ko" sz="1000" u="none" cap="none" strike="noStrike">
                          <a:latin typeface="Open Sans"/>
                          <a:ea typeface="Open Sans"/>
                          <a:cs typeface="Open Sans"/>
                          <a:sym typeface="Open Sans"/>
                        </a:rPr>
                        <a:t> 실제 사용자의 사용 패턴에서의 서버 안정성 검증 및 서버간 연동 성능 점검 및       </a:t>
                      </a:r>
                      <a:br>
                        <a:rPr lang="ko" sz="1000" u="none" cap="none" strike="noStrike">
                          <a:latin typeface="Open Sans"/>
                          <a:ea typeface="Open Sans"/>
                          <a:cs typeface="Open Sans"/>
                          <a:sym typeface="Open Sans"/>
                        </a:rPr>
                      </a:br>
                      <a:r>
                        <a:rPr lang="ko" sz="1000" u="none" cap="none" strike="noStrike">
                          <a:latin typeface="Open Sans"/>
                          <a:ea typeface="Open Sans"/>
                          <a:cs typeface="Open Sans"/>
                          <a:sym typeface="Open Sans"/>
                        </a:rPr>
                        <a:t> 최적화, 시나리오 별 성능 측정 및 병목 구간 제거 </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650">
                <a:tc>
                  <a:txBody>
                    <a:bodyPr/>
                    <a:lstStyle/>
                    <a:p>
                      <a:pPr indent="0" lvl="0" marL="0" marR="0" rtl="0" algn="ctr">
                        <a:lnSpc>
                          <a:spcPct val="100000"/>
                        </a:lnSpc>
                        <a:spcBef>
                          <a:spcPts val="0"/>
                        </a:spcBef>
                        <a:spcAft>
                          <a:spcPts val="0"/>
                        </a:spcAft>
                        <a:buClr>
                          <a:schemeClr val="dk1"/>
                        </a:buClr>
                        <a:buSzPts val="1100"/>
                        <a:buFont typeface="Helvetica Neue"/>
                        <a:buNone/>
                      </a:pPr>
                      <a:r>
                        <a:rPr b="1" lang="ko" sz="1000" u="none" cap="none" strike="noStrike">
                          <a:latin typeface="Open Sans"/>
                          <a:ea typeface="Open Sans"/>
                          <a:cs typeface="Open Sans"/>
                          <a:sym typeface="Open Sans"/>
                        </a:rPr>
                        <a:t>통합 시나리오 성능 테스트</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6D5D5"/>
                    </a:solidFill>
                  </a:tcPr>
                </a:tc>
                <a:tc>
                  <a:txBody>
                    <a:bodyPr/>
                    <a:lstStyle/>
                    <a:p>
                      <a:pPr indent="0" lvl="0" marL="0" marR="0" rtl="0" algn="l">
                        <a:lnSpc>
                          <a:spcPct val="100000"/>
                        </a:lnSpc>
                        <a:spcBef>
                          <a:spcPts val="0"/>
                        </a:spcBef>
                        <a:spcAft>
                          <a:spcPts val="0"/>
                        </a:spcAft>
                        <a:buClr>
                          <a:schemeClr val="dk1"/>
                        </a:buClr>
                        <a:buSzPts val="1100"/>
                        <a:buFont typeface="Helvetica Neue"/>
                        <a:buNone/>
                      </a:pPr>
                      <a:r>
                        <a:rPr lang="ko" sz="1000" u="none" cap="none" strike="noStrike">
                          <a:latin typeface="Open Sans"/>
                          <a:ea typeface="Open Sans"/>
                          <a:cs typeface="Open Sans"/>
                          <a:sym typeface="Open Sans"/>
                        </a:rPr>
                        <a:t> 실제 사용자의 사용 패턴에서의 시스템의 Benchmarking </a:t>
                      </a:r>
                      <a:endParaRPr sz="1000">
                        <a:latin typeface="Open Sans"/>
                        <a:ea typeface="Open Sans"/>
                        <a:cs typeface="Open Sans"/>
                        <a:sym typeface="Open Sans"/>
                      </a:endParaRPr>
                    </a:p>
                  </a:txBody>
                  <a:tcPr marT="26800" marB="26800" marR="35725" marL="357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49" name="Google Shape;449;p31"/>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성능, 부하 테스트의 종류</a:t>
            </a:r>
            <a:endParaRPr b="1" sz="2000">
              <a:latin typeface="Open Sans"/>
              <a:ea typeface="Open Sans"/>
              <a:cs typeface="Open Sans"/>
              <a:sym typeface="Open Sans"/>
            </a:endParaRPr>
          </a:p>
        </p:txBody>
      </p:sp>
      <p:cxnSp>
        <p:nvCxnSpPr>
          <p:cNvPr id="450" name="Google Shape;450;p31"/>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2"/>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456" name="Google Shape;456;p32"/>
          <p:cNvSpPr txBox="1"/>
          <p:nvPr/>
        </p:nvSpPr>
        <p:spPr>
          <a:xfrm>
            <a:off x="1664252" y="2091600"/>
            <a:ext cx="5815500" cy="1566000"/>
          </a:xfrm>
          <a:prstGeom prst="rect">
            <a:avLst/>
          </a:prstGeom>
          <a:noFill/>
          <a:ln>
            <a:noFill/>
          </a:ln>
        </p:spPr>
        <p:txBody>
          <a:bodyPr anchorCtr="0" anchor="ctr" bIns="32750" lIns="32750" spcFirstLastPara="1" rIns="32750" wrap="square" tIns="32750">
            <a:noAutofit/>
          </a:bodyPr>
          <a:lstStyle/>
          <a:p>
            <a:pPr indent="0" lvl="0" marL="0" marR="0" rtl="0" algn="ctr">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JMeter 는 부하 테스트(load test) 및 성능 테스트 (performance test)를 위해 설계된 자바 기반의 오픈소스 데스크톱 어플리케이션이다. JMeter 를 이용해 정적/동적 웹 컨텐츠, FTP, mail, 데이터베이스, NoSQL 등의 성능 분석을 수행할 수 있다. </a:t>
            </a:r>
            <a:endParaRPr sz="1000">
              <a:latin typeface="Open Sans"/>
              <a:ea typeface="Open Sans"/>
              <a:cs typeface="Open Sans"/>
              <a:sym typeface="Open Sans"/>
            </a:endParaRPr>
          </a:p>
          <a:p>
            <a:pPr indent="0" lvl="0" marL="0" marR="0" rtl="0" algn="ctr">
              <a:lnSpc>
                <a:spcPct val="200000"/>
              </a:lnSpc>
              <a:spcBef>
                <a:spcPts val="0"/>
              </a:spcBef>
              <a:spcAft>
                <a:spcPts val="0"/>
              </a:spcAft>
              <a:buClr>
                <a:srgbClr val="000000"/>
              </a:buClr>
              <a:buSzPts val="1300"/>
              <a:buFont typeface="Helvetica Neue"/>
              <a:buNone/>
            </a:pPr>
            <a:r>
              <a:t/>
            </a:r>
            <a:endParaRPr i="0" sz="1000" u="none" cap="none" strike="noStrike">
              <a:solidFill>
                <a:srgbClr val="000000"/>
              </a:solidFill>
              <a:latin typeface="Open Sans"/>
              <a:ea typeface="Open Sans"/>
              <a:cs typeface="Open Sans"/>
              <a:sym typeface="Open Sans"/>
            </a:endParaRPr>
          </a:p>
          <a:p>
            <a:pPr indent="0" lvl="0" marL="0" marR="0" rtl="0" algn="ctr">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Rest API 서버에 대한 기능 점검 (단위 테스트), 수용량 측정 및 부하 테스트에 적용한다. </a:t>
            </a:r>
            <a:endParaRPr sz="1000">
              <a:latin typeface="Open Sans"/>
              <a:ea typeface="Open Sans"/>
              <a:cs typeface="Open Sans"/>
              <a:sym typeface="Open Sans"/>
            </a:endParaRPr>
          </a:p>
        </p:txBody>
      </p:sp>
      <p:pic>
        <p:nvPicPr>
          <p:cNvPr descr="jmeter.png" id="457" name="Google Shape;457;p32"/>
          <p:cNvPicPr preferRelativeResize="0"/>
          <p:nvPr/>
        </p:nvPicPr>
        <p:blipFill rotWithShape="1">
          <a:blip r:embed="rId3">
            <a:alphaModFix/>
          </a:blip>
          <a:srcRect b="0" l="0" r="0" t="0"/>
          <a:stretch/>
        </p:blipFill>
        <p:spPr>
          <a:xfrm>
            <a:off x="3846712" y="1054603"/>
            <a:ext cx="1450575" cy="492806"/>
          </a:xfrm>
          <a:prstGeom prst="rect">
            <a:avLst/>
          </a:prstGeom>
          <a:noFill/>
          <a:ln>
            <a:noFill/>
          </a:ln>
        </p:spPr>
      </p:pic>
      <p:sp>
        <p:nvSpPr>
          <p:cNvPr id="458" name="Google Shape;458;p32"/>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Apache JMeter</a:t>
            </a:r>
            <a:endParaRPr b="1" sz="2000">
              <a:latin typeface="Open Sans"/>
              <a:ea typeface="Open Sans"/>
              <a:cs typeface="Open Sans"/>
              <a:sym typeface="Open Sans"/>
            </a:endParaRPr>
          </a:p>
        </p:txBody>
      </p:sp>
      <p:cxnSp>
        <p:nvCxnSpPr>
          <p:cNvPr id="459" name="Google Shape;459;p32"/>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3"/>
          <p:cNvSpPr txBox="1"/>
          <p:nvPr>
            <p:ph idx="4294967295"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000"/>
              <a:buFont typeface="Helvetica Neue Light"/>
              <a:buNone/>
            </a:pPr>
            <a:fld id="{00000000-1234-1234-1234-123412341234}" type="slidenum">
              <a:rPr lang="ko">
                <a:latin typeface="Helvetica Neue Light"/>
                <a:ea typeface="Helvetica Neue Light"/>
                <a:cs typeface="Helvetica Neue Light"/>
                <a:sym typeface="Helvetica Neue Light"/>
              </a:rPr>
              <a:t>‹#›</a:t>
            </a:fld>
            <a:endParaRPr/>
          </a:p>
        </p:txBody>
      </p:sp>
      <p:sp>
        <p:nvSpPr>
          <p:cNvPr id="465" name="Google Shape;465;p33"/>
          <p:cNvSpPr txBox="1"/>
          <p:nvPr/>
        </p:nvSpPr>
        <p:spPr>
          <a:xfrm>
            <a:off x="1070549" y="1098125"/>
            <a:ext cx="7002900" cy="3565800"/>
          </a:xfrm>
          <a:prstGeom prst="rect">
            <a:avLst/>
          </a:prstGeom>
          <a:noFill/>
          <a:ln>
            <a:noFill/>
          </a:ln>
        </p:spPr>
        <p:txBody>
          <a:bodyPr anchorCtr="0" anchor="ctr" bIns="32750" lIns="32750" spcFirstLastPara="1" rIns="32750" wrap="square" tIns="32750">
            <a:noAutofit/>
          </a:bodyPr>
          <a:lstStyle/>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JMeter 는 오픈 소스이며, 아파치 홈페이지에서 다운로드 받을 수 있다.</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t/>
            </a:r>
            <a:endParaRPr i="0" sz="1000" u="none" cap="none" strike="noStrike">
              <a:solidFill>
                <a:srgbClr val="000000"/>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JMeter 는 GUI 및 CLI 를 모두 제공하며, JMeter 테스트 계획(test plan)을 작성하거나, 수동으로 테스트를 수행하기 위해서 개발 PC 에 JMeter 를 설치해야 한다. 자동화된 테스트를 수행하거나, 부하 테스트를 실시할 경우에는 서버 상에서 JMeter 를 설치한다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800"/>
              <a:buFont typeface="Helvetica Neue"/>
              <a:buNone/>
            </a:pPr>
            <a:r>
              <a:t/>
            </a:r>
            <a:endParaRPr b="1" i="0" sz="1000" u="none" cap="none" strike="noStrike">
              <a:solidFill>
                <a:srgbClr val="000000"/>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1300"/>
              <a:buFont typeface="Helvetica Neue"/>
              <a:buNone/>
            </a:pPr>
            <a:r>
              <a:rPr i="0" lang="ko" sz="1000" u="none" cap="none" strike="noStrike">
                <a:solidFill>
                  <a:srgbClr val="000000"/>
                </a:solidFill>
                <a:latin typeface="Open Sans"/>
                <a:ea typeface="Open Sans"/>
                <a:cs typeface="Open Sans"/>
                <a:sym typeface="Open Sans"/>
              </a:rPr>
              <a:t>JMeter 를 개발 PC 에 설치하기 이전에 OpenJDK 8 이상의 버전을 PC 에 설치해야 한다. </a:t>
            </a:r>
            <a:endParaRPr sz="1000">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800"/>
              <a:buFont typeface="Helvetica Neue"/>
              <a:buNone/>
            </a:pPr>
            <a:r>
              <a:t/>
            </a:r>
            <a:endParaRPr b="1" i="0" sz="1000" u="none" cap="none" strike="noStrike">
              <a:solidFill>
                <a:srgbClr val="000000"/>
              </a:solidFill>
              <a:latin typeface="Open Sans"/>
              <a:ea typeface="Open Sans"/>
              <a:cs typeface="Open Sans"/>
              <a:sym typeface="Open Sans"/>
            </a:endParaRPr>
          </a:p>
          <a:p>
            <a:pPr indent="-127000" lvl="0" marL="177800" marR="0" rtl="0" algn="l">
              <a:lnSpc>
                <a:spcPct val="200000"/>
              </a:lnSpc>
              <a:spcBef>
                <a:spcPts val="0"/>
              </a:spcBef>
              <a:spcAft>
                <a:spcPts val="0"/>
              </a:spcAft>
              <a:buClr>
                <a:srgbClr val="0000FF"/>
              </a:buClr>
              <a:buSzPts val="1000"/>
              <a:buFont typeface="Open Sans"/>
              <a:buChar char="-"/>
            </a:pPr>
            <a:r>
              <a:rPr i="0" lang="ko" sz="1000" u="none" cap="none" strike="noStrike">
                <a:solidFill>
                  <a:srgbClr val="0000FF"/>
                </a:solidFill>
                <a:latin typeface="Open Sans"/>
                <a:ea typeface="Open Sans"/>
                <a:cs typeface="Open Sans"/>
                <a:sym typeface="Open Sans"/>
              </a:rPr>
              <a:t>http://jmeter.apache.org/download_jmeter.cgi </a:t>
            </a:r>
            <a:r>
              <a:rPr i="0" lang="ko" sz="1000" u="none" cap="none" strike="noStrike">
                <a:solidFill>
                  <a:srgbClr val="000000"/>
                </a:solidFill>
                <a:latin typeface="Open Sans"/>
                <a:ea typeface="Open Sans"/>
                <a:cs typeface="Open Sans"/>
                <a:sym typeface="Open Sans"/>
              </a:rPr>
              <a:t>에서 jMeter 압축 파일을 다운로드 받는다. </a:t>
            </a:r>
            <a:endParaRPr sz="1000">
              <a:latin typeface="Open Sans"/>
              <a:ea typeface="Open Sans"/>
              <a:cs typeface="Open Sans"/>
              <a:sym typeface="Open Sans"/>
            </a:endParaRPr>
          </a:p>
          <a:p>
            <a:pPr indent="-127000" lvl="0" marL="177800" marR="0" rtl="0" algn="l">
              <a:lnSpc>
                <a:spcPct val="200000"/>
              </a:lnSpc>
              <a:spcBef>
                <a:spcPts val="0"/>
              </a:spcBef>
              <a:spcAft>
                <a:spcPts val="0"/>
              </a:spcAft>
              <a:buClr>
                <a:srgbClr val="000000"/>
              </a:buClr>
              <a:buSzPts val="1000"/>
              <a:buFont typeface="Open Sans"/>
              <a:buChar char="-"/>
            </a:pPr>
            <a:r>
              <a:rPr i="0" lang="ko" sz="1000" u="none" cap="none" strike="noStrike">
                <a:solidFill>
                  <a:srgbClr val="000000"/>
                </a:solidFill>
                <a:latin typeface="Open Sans"/>
                <a:ea typeface="Open Sans"/>
                <a:cs typeface="Open Sans"/>
                <a:sym typeface="Open Sans"/>
              </a:rPr>
              <a:t>적절한 폴더 위치에 압축 파일을 해제한다.</a:t>
            </a:r>
            <a:endParaRPr sz="1000">
              <a:latin typeface="Open Sans"/>
              <a:ea typeface="Open Sans"/>
              <a:cs typeface="Open Sans"/>
              <a:sym typeface="Open Sans"/>
            </a:endParaRPr>
          </a:p>
          <a:p>
            <a:pPr indent="-127000" lvl="0" marL="177800" marR="0" rtl="0" algn="l">
              <a:lnSpc>
                <a:spcPct val="200000"/>
              </a:lnSpc>
              <a:spcBef>
                <a:spcPts val="0"/>
              </a:spcBef>
              <a:spcAft>
                <a:spcPts val="0"/>
              </a:spcAft>
              <a:buClr>
                <a:srgbClr val="000000"/>
              </a:buClr>
              <a:buSzPts val="1000"/>
              <a:buFont typeface="Open Sans"/>
              <a:buChar char="-"/>
            </a:pPr>
            <a:r>
              <a:rPr i="0" lang="ko" sz="1000" u="none" cap="none" strike="noStrike">
                <a:solidFill>
                  <a:srgbClr val="000000"/>
                </a:solidFill>
                <a:latin typeface="Open Sans"/>
                <a:ea typeface="Open Sans"/>
                <a:cs typeface="Open Sans"/>
                <a:sym typeface="Open Sans"/>
              </a:rPr>
              <a:t>${JMETER_HOME}/bin/jMeter.bat 파일을 실행하면 jMeter GUI 가 실행된다. </a:t>
            </a:r>
            <a:endParaRPr b="1" i="0" sz="1000" u="none" cap="none" strike="noStrike">
              <a:solidFill>
                <a:srgbClr val="000000"/>
              </a:solidFill>
              <a:latin typeface="Open Sans"/>
              <a:ea typeface="Open Sans"/>
              <a:cs typeface="Open Sans"/>
              <a:sym typeface="Open Sans"/>
            </a:endParaRPr>
          </a:p>
        </p:txBody>
      </p:sp>
      <p:sp>
        <p:nvSpPr>
          <p:cNvPr id="466" name="Google Shape;466;p33"/>
          <p:cNvSpPr txBox="1"/>
          <p:nvPr>
            <p:ph idx="4294967295" type="ctrTitle"/>
          </p:nvPr>
        </p:nvSpPr>
        <p:spPr>
          <a:xfrm>
            <a:off x="2237395" y="221338"/>
            <a:ext cx="46692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2000">
                <a:latin typeface="Open Sans"/>
                <a:ea typeface="Open Sans"/>
                <a:cs typeface="Open Sans"/>
                <a:sym typeface="Open Sans"/>
              </a:rPr>
              <a:t>Apache JMeter 설치</a:t>
            </a:r>
            <a:endParaRPr b="1" sz="2000">
              <a:latin typeface="Open Sans"/>
              <a:ea typeface="Open Sans"/>
              <a:cs typeface="Open Sans"/>
              <a:sym typeface="Open Sans"/>
            </a:endParaRPr>
          </a:p>
        </p:txBody>
      </p:sp>
      <p:cxnSp>
        <p:nvCxnSpPr>
          <p:cNvPr id="467" name="Google Shape;467;p33"/>
          <p:cNvCxnSpPr/>
          <p:nvPr/>
        </p:nvCxnSpPr>
        <p:spPr>
          <a:xfrm>
            <a:off x="2895000" y="634550"/>
            <a:ext cx="33540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